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9"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6" d="100"/>
          <a:sy n="86" d="100"/>
        </p:scale>
        <p:origin x="-159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0738" y="4155141"/>
            <a:ext cx="7542212" cy="1013012"/>
          </a:xfrm>
        </p:spPr>
        <p:txBody>
          <a:bodyPr anchor="b" anchorCtr="0">
            <a:noAutofit/>
          </a:bodyPr>
          <a:lstStyle/>
          <a:p>
            <a:r>
              <a:rPr lang="en-US" smtClean="0"/>
              <a:t>Click to edit Master title style</a:t>
            </a:r>
            <a:endParaRPr/>
          </a:p>
        </p:txBody>
      </p:sp>
      <p:sp>
        <p:nvSpPr>
          <p:cNvPr id="3" name="Subtitle 2"/>
          <p:cNvSpPr>
            <a:spLocks noGrp="1"/>
          </p:cNvSpPr>
          <p:nvPr>
            <p:ph type="subTitle" idx="1"/>
          </p:nvPr>
        </p:nvSpPr>
        <p:spPr>
          <a:xfrm>
            <a:off x="820738" y="5230906"/>
            <a:ext cx="7542212" cy="1030942"/>
          </a:xfrm>
        </p:spPr>
        <p:txBody>
          <a:bodyPr/>
          <a:lstStyle>
            <a:lvl1pPr marL="0" indent="0" algn="ctr">
              <a:spcBef>
                <a:spcPct val="30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70BA1CFD-BFF0-48BC-9BA5-4974D7A6AB15}" type="datetimeFigureOut">
              <a:rPr lang="en-US" smtClean="0"/>
              <a:t>9/9/16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AA694-00EB-4F4B-AABB-6F50FB178914}" type="slidenum">
              <a:rPr lang="en-US" smtClean="0"/>
              <a:t>‹#›</a:t>
            </a:fld>
            <a:endParaRPr lang="en-US"/>
          </a:p>
        </p:txBody>
      </p:sp>
      <p:pic>
        <p:nvPicPr>
          <p:cNvPr id="7" name="Picture 6" descr="MoleculeTracer.png"/>
          <p:cNvPicPr>
            <a:picLocks noChangeAspect="1"/>
          </p:cNvPicPr>
          <p:nvPr/>
        </p:nvPicPr>
        <p:blipFill>
          <a:blip r:embed="rId2"/>
          <a:stretch>
            <a:fillRect/>
          </a:stretch>
        </p:blipFill>
        <p:spPr>
          <a:xfrm>
            <a:off x="1674019" y="224679"/>
            <a:ext cx="5795963" cy="394337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 y="3962399"/>
            <a:ext cx="7585710" cy="672353"/>
          </a:xfrm>
        </p:spPr>
        <p:txBody>
          <a:bodyPr anchor="b">
            <a:normAutofit/>
          </a:bodyPr>
          <a:lstStyle>
            <a:lvl1pPr algn="ctr">
              <a:defRPr sz="3600" b="1" kern="1200">
                <a:solidFill>
                  <a:schemeClr val="tx1"/>
                </a:solidFill>
                <a:effectLst>
                  <a:outerShdw blurRad="101600" dist="63500" dir="2700000" algn="tl" rotWithShape="0">
                    <a:prstClr val="black">
                      <a:alpha val="75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3101957" y="457200"/>
            <a:ext cx="2940087" cy="2940087"/>
          </a:xfrm>
          <a:prstGeom prst="ellipse">
            <a:avLst/>
          </a:prstGeom>
          <a:solidFill>
            <a:schemeClr val="tx1">
              <a:lumMod val="75000"/>
            </a:schemeClr>
          </a:solidFill>
          <a:ln w="63500">
            <a:solidFill>
              <a:schemeClr val="tx1"/>
            </a:solidFill>
          </a:ln>
          <a:effectLst>
            <a:outerShdw blurRad="254000" dist="152400" dir="5400000" sx="90000" sy="-19000" rotWithShape="0">
              <a:prstClr val="black">
                <a:alpha val="20000"/>
              </a:prstClr>
            </a:outerShdw>
          </a:effectLst>
        </p:spPr>
        <p:txBody>
          <a:bodyPr vert="horz" lIns="91440" tIns="45720" rIns="91440" bIns="45720" rtlCol="0">
            <a:normAutofit/>
          </a:bodyPr>
          <a:lstStyle>
            <a:lvl1pPr marL="0" indent="0" algn="l" defTabSz="914400" rtl="0" eaLnBrk="1" latinLnBrk="0" hangingPunct="1">
              <a:spcBef>
                <a:spcPts val="2000"/>
              </a:spcBef>
              <a:buFontTx/>
              <a:buNone/>
              <a:defRPr sz="24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777240" y="4639235"/>
            <a:ext cx="7585710" cy="1371600"/>
          </a:xfrm>
        </p:spPr>
        <p:txBody>
          <a:bodyPr vert="horz" lIns="91440" tIns="45720" rIns="91440" bIns="45720" rtlCol="0">
            <a:normAutofit/>
          </a:bodyPr>
          <a:lstStyle>
            <a:lvl1pPr marL="0" indent="0" algn="ctr">
              <a:spcBef>
                <a:spcPts val="0"/>
              </a:spcBef>
              <a:buNone/>
              <a:defRPr sz="20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70BA1CFD-BFF0-48BC-9BA5-4974D7A6AB15}" type="datetimeFigureOut">
              <a:rPr lang="en-US" smtClean="0"/>
              <a:t>9/9/16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2AA694-00EB-4F4B-AABB-6F50FB17891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70BA1CFD-BFF0-48BC-9BA5-4974D7A6AB15}" type="datetimeFigureOut">
              <a:rPr lang="en-US" smtClean="0"/>
              <a:t>9/9/16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AA694-00EB-4F4B-AABB-6F50FB178914}"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19365" y="416859"/>
            <a:ext cx="1940859" cy="5607424"/>
          </a:xfrm>
        </p:spPr>
        <p:txBody>
          <a:bodyPr vert="eaVert" anchor="ctr" anchorCtr="0"/>
          <a:lstStyle/>
          <a:p>
            <a:r>
              <a:rPr lang="en-US" smtClean="0"/>
              <a:t>Click to edit Master title style</a:t>
            </a:r>
            <a:endParaRPr/>
          </a:p>
        </p:txBody>
      </p:sp>
      <p:sp>
        <p:nvSpPr>
          <p:cNvPr id="3" name="Vertical Text Placeholder 2"/>
          <p:cNvSpPr>
            <a:spLocks noGrp="1"/>
          </p:cNvSpPr>
          <p:nvPr>
            <p:ph type="body" orient="vert" idx="1"/>
          </p:nvPr>
        </p:nvSpPr>
        <p:spPr>
          <a:xfrm>
            <a:off x="820737" y="414015"/>
            <a:ext cx="6144839" cy="5610268"/>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70BA1CFD-BFF0-48BC-9BA5-4974D7A6AB15}" type="datetimeFigureOut">
              <a:rPr lang="en-US" smtClean="0"/>
              <a:t>9/9/16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AA694-00EB-4F4B-AABB-6F50FB17891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70BA1CFD-BFF0-48BC-9BA5-4974D7A6AB15}" type="datetimeFigureOut">
              <a:rPr lang="en-US" smtClean="0"/>
              <a:t>9/9/16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AA694-00EB-4F4B-AABB-6F50FB17891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0737" y="1219013"/>
            <a:ext cx="7542213" cy="1958975"/>
          </a:xfrm>
        </p:spPr>
        <p:txBody>
          <a:bodyPr vert="horz" lIns="91440" tIns="45720" rIns="91440" bIns="45720" rtlCol="0" anchor="b" anchorCtr="0">
            <a:noAutofit/>
          </a:bodyPr>
          <a:lstStyle>
            <a:lvl1pPr algn="ctr" defTabSz="914400" rtl="0" eaLnBrk="1" latinLnBrk="0" hangingPunct="1">
              <a:spcBef>
                <a:spcPct val="0"/>
              </a:spcBef>
              <a:buNone/>
              <a:defRPr sz="5200" b="1" kern="1200">
                <a:solidFill>
                  <a:schemeClr val="tx1"/>
                </a:solidFill>
                <a:effectLst>
                  <a:outerShdw blurRad="101600" dist="63500" dir="2700000" algn="tl" rotWithShape="0">
                    <a:prstClr val="black">
                      <a:alpha val="75000"/>
                    </a:prstClr>
                  </a:outerShdw>
                </a:effectLst>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820737" y="3224213"/>
            <a:ext cx="7542213" cy="1500187"/>
          </a:xfrm>
        </p:spPr>
        <p:txBody>
          <a:bodyPr vert="horz" lIns="91440" tIns="45720" rIns="91440" bIns="45720" rtlCol="0">
            <a:normAutofit/>
          </a:bodyPr>
          <a:lstStyle>
            <a:lvl1pPr marL="0" indent="0" algn="ctr" defTabSz="914400" rtl="0" eaLnBrk="1" latinLnBrk="0" hangingPunct="1">
              <a:spcBef>
                <a:spcPts val="300"/>
              </a:spcBef>
              <a:buFontTx/>
              <a:buNone/>
              <a:defRPr sz="2400" b="1" kern="1200">
                <a:solidFill>
                  <a:schemeClr val="tx1">
                    <a:tint val="75000"/>
                  </a:schemeClr>
                </a:solidFill>
                <a:effectLst>
                  <a:outerShdw blurRad="101600" dist="63500" dir="2700000" algn="tl" rotWithShape="0">
                    <a:prstClr val="black">
                      <a:alpha val="75000"/>
                    </a:prst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0BA1CFD-BFF0-48BC-9BA5-4974D7A6AB15}" type="datetimeFigureOut">
              <a:rPr lang="en-US" smtClean="0"/>
              <a:t>9/9/16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AA694-00EB-4F4B-AABB-6F50FB17891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79462" y="107577"/>
            <a:ext cx="7581901" cy="1653988"/>
          </a:xfrm>
        </p:spPr>
        <p:txBody>
          <a:bodyPr/>
          <a:lstStyle/>
          <a:p>
            <a:r>
              <a:rPr lang="en-US" smtClean="0"/>
              <a:t>Click to edit Master title style</a:t>
            </a:r>
            <a:endParaRPr/>
          </a:p>
        </p:txBody>
      </p:sp>
      <p:sp>
        <p:nvSpPr>
          <p:cNvPr id="3" name="Content Placeholder 2"/>
          <p:cNvSpPr>
            <a:spLocks noGrp="1"/>
          </p:cNvSpPr>
          <p:nvPr>
            <p:ph sz="half" idx="1"/>
          </p:nvPr>
        </p:nvSpPr>
        <p:spPr>
          <a:xfrm>
            <a:off x="779462" y="1892301"/>
            <a:ext cx="3657600" cy="3975100"/>
          </a:xfrm>
        </p:spPr>
        <p:txBody>
          <a:bodyPr>
            <a:normAutofit/>
          </a:bodyPr>
          <a:lstStyle>
            <a:lvl1pPr>
              <a:defRPr sz="2000"/>
            </a:lvl1pPr>
            <a:lvl2pPr>
              <a:defRPr sz="1800"/>
            </a:lvl2pPr>
            <a:lvl3pPr>
              <a:defRPr sz="1800"/>
            </a:lvl3pPr>
            <a:lvl4pPr>
              <a:defRPr sz="1800"/>
            </a:lvl4pPr>
            <a:lvl5pPr>
              <a:defRPr sz="1800"/>
            </a:lvl5pPr>
            <a:lvl6pPr marL="2173288" indent="-344488">
              <a:defRPr sz="1800"/>
            </a:lvl6pPr>
            <a:lvl7pPr marL="2173288" indent="-344488">
              <a:defRPr sz="1800"/>
            </a:lvl7pPr>
            <a:lvl8pPr marL="2173288" indent="-344488">
              <a:defRPr sz="1800"/>
            </a:lvl8pPr>
            <a:lvl9pPr marL="2173288"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03763" y="1892301"/>
            <a:ext cx="3657600" cy="3975100"/>
          </a:xfrm>
        </p:spPr>
        <p:txBody>
          <a:bodyPr>
            <a:normAutofit/>
          </a:bodyPr>
          <a:lstStyle>
            <a:lvl1pPr>
              <a:defRPr sz="2000"/>
            </a:lvl1pPr>
            <a:lvl2pPr>
              <a:defRPr sz="1800"/>
            </a:lvl2pPr>
            <a:lvl3pPr>
              <a:defRPr sz="1800"/>
            </a:lvl3pPr>
            <a:lvl4pPr>
              <a:defRPr sz="1800"/>
            </a:lvl4pPr>
            <a:lvl5pPr>
              <a:defRPr sz="1800"/>
            </a:lvl5pPr>
            <a:lvl6pPr marL="2173288" indent="-344488">
              <a:defRPr sz="1800"/>
            </a:lvl6pPr>
            <a:lvl7pPr marL="2173288" indent="-344488">
              <a:defRPr sz="1800"/>
            </a:lvl7pPr>
            <a:lvl8pPr marL="2173288" indent="-344488">
              <a:defRPr sz="1800"/>
            </a:lvl8pPr>
            <a:lvl9pPr marL="2173288"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70BA1CFD-BFF0-48BC-9BA5-4974D7A6AB15}" type="datetimeFigureOut">
              <a:rPr lang="en-US" smtClean="0"/>
              <a:t>9/9/16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2AA694-00EB-4F4B-AABB-6F50FB17891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79462" y="107577"/>
            <a:ext cx="7581901" cy="1653988"/>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79462" y="1761565"/>
            <a:ext cx="3657600" cy="515469"/>
          </a:xfrm>
        </p:spPr>
        <p:txBody>
          <a:bodyPr anchor="b">
            <a:normAutofit/>
          </a:bodyPr>
          <a:lstStyle>
            <a:lvl1pPr marL="0" indent="0" algn="ctr">
              <a:spcBef>
                <a:spcPct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79462" y="2393575"/>
            <a:ext cx="3657600" cy="3473823"/>
          </a:xfrm>
        </p:spPr>
        <p:txBody>
          <a:bodyPr>
            <a:normAutofit/>
          </a:bodyPr>
          <a:lstStyle>
            <a:lvl1pPr>
              <a:defRPr sz="2000"/>
            </a:lvl1pPr>
            <a:lvl2pPr>
              <a:defRPr sz="1800"/>
            </a:lvl2pPr>
            <a:lvl3pPr>
              <a:defRPr sz="1800"/>
            </a:lvl3pPr>
            <a:lvl4pPr>
              <a:defRPr sz="1800"/>
            </a:lvl4pPr>
            <a:lvl5pPr>
              <a:defRPr sz="1800"/>
            </a:lvl5pPr>
            <a:lvl6pPr marL="2173288" indent="-344488">
              <a:defRPr sz="1600"/>
            </a:lvl6pPr>
            <a:lvl7pPr marL="2173288" indent="-344488">
              <a:defRPr sz="1600"/>
            </a:lvl7pPr>
            <a:lvl8pPr marL="2173288" indent="-344488">
              <a:defRPr sz="1600"/>
            </a:lvl8pPr>
            <a:lvl9pPr marL="2173288"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03763" y="1761565"/>
            <a:ext cx="3657600" cy="515469"/>
          </a:xfrm>
        </p:spPr>
        <p:txBody>
          <a:bodyPr anchor="b">
            <a:normAutofit/>
          </a:bodyPr>
          <a:lstStyle>
            <a:lvl1pPr marL="0" indent="0" algn="ctr">
              <a:spcBef>
                <a:spcPct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03763" y="2393575"/>
            <a:ext cx="3657600" cy="3473823"/>
          </a:xfrm>
        </p:spPr>
        <p:txBody>
          <a:bodyPr>
            <a:normAutofit/>
          </a:bodyPr>
          <a:lstStyle>
            <a:lvl1pPr>
              <a:defRPr sz="2000"/>
            </a:lvl1pPr>
            <a:lvl2pPr>
              <a:defRPr sz="1800"/>
            </a:lvl2pPr>
            <a:lvl3pPr>
              <a:defRPr sz="1800"/>
            </a:lvl3pPr>
            <a:lvl4pPr>
              <a:defRPr sz="1800"/>
            </a:lvl4pPr>
            <a:lvl5pPr>
              <a:defRPr sz="1800"/>
            </a:lvl5pPr>
            <a:lvl6pPr marL="2173288" indent="-344488">
              <a:defRPr sz="1600"/>
            </a:lvl6pPr>
            <a:lvl7pPr marL="2173288" indent="-344488">
              <a:defRPr sz="1600"/>
            </a:lvl7pPr>
            <a:lvl8pPr marL="2173288" indent="-344488">
              <a:defRPr sz="1600"/>
            </a:lvl8pPr>
            <a:lvl9pPr marL="2173288"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70BA1CFD-BFF0-48BC-9BA5-4974D7A6AB15}" type="datetimeFigureOut">
              <a:rPr lang="en-US" smtClean="0"/>
              <a:t>9/9/16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2AA694-00EB-4F4B-AABB-6F50FB17891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70BA1CFD-BFF0-48BC-9BA5-4974D7A6AB15}" type="datetimeFigureOut">
              <a:rPr lang="en-US" smtClean="0"/>
              <a:t>9/9/16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2AA694-00EB-4F4B-AABB-6F50FB17891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BA1CFD-BFF0-48BC-9BA5-4974D7A6AB15}" type="datetimeFigureOut">
              <a:rPr lang="en-US" smtClean="0"/>
              <a:t>9/9/16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2AA694-00EB-4F4B-AABB-6F50FB17891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9929" y="457201"/>
            <a:ext cx="3566160" cy="1371600"/>
          </a:xfrm>
        </p:spPr>
        <p:txBody>
          <a:bodyPr anchor="b">
            <a:normAutofit/>
          </a:bodyPr>
          <a:lstStyle>
            <a:lvl1pPr algn="ctr">
              <a:defRPr sz="3600" b="1"/>
            </a:lvl1pPr>
          </a:lstStyle>
          <a:p>
            <a:r>
              <a:rPr lang="en-US" smtClean="0"/>
              <a:t>Click to edit Master title style</a:t>
            </a:r>
            <a:endParaRPr/>
          </a:p>
        </p:txBody>
      </p:sp>
      <p:sp>
        <p:nvSpPr>
          <p:cNvPr id="3" name="Content Placeholder 2"/>
          <p:cNvSpPr>
            <a:spLocks noGrp="1"/>
          </p:cNvSpPr>
          <p:nvPr>
            <p:ph idx="1"/>
          </p:nvPr>
        </p:nvSpPr>
        <p:spPr>
          <a:xfrm>
            <a:off x="4802393" y="457201"/>
            <a:ext cx="3566160" cy="5410200"/>
          </a:xfrm>
        </p:spPr>
        <p:txBody>
          <a:bodyPr>
            <a:normAutofit/>
          </a:bodyPr>
          <a:lstStyle>
            <a:lvl1pPr>
              <a:defRPr sz="2400"/>
            </a:lvl1pPr>
            <a:lvl2pPr>
              <a:defRPr sz="2200"/>
            </a:lvl2pPr>
            <a:lvl3pPr>
              <a:defRPr sz="2000"/>
            </a:lvl3pPr>
            <a:lvl4pPr>
              <a:defRPr sz="1800"/>
            </a:lvl4pPr>
            <a:lvl5pPr>
              <a:defRPr sz="1800"/>
            </a:lvl5pPr>
            <a:lvl6pPr marL="2173288" indent="-344488">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6pPr>
            <a:lvl7pPr marL="2173288" indent="-344488">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7pPr>
            <a:lvl8pPr marL="2173288" indent="-344488">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8pPr>
            <a:lvl9pPr marL="2173288" indent="-344488">
              <a:defRPr sz="1800" b="1" kern="1200" dirty="0">
                <a:solidFill>
                  <a:schemeClr val="tx1"/>
                </a:solidFill>
                <a:effectLst>
                  <a:outerShdw blurRad="101600" dist="63500" dir="2700000" algn="tl" rotWithShape="0">
                    <a:prstClr val="black">
                      <a:alpha val="75000"/>
                    </a:prstClr>
                  </a:outerShdw>
                </a:effectLst>
                <a:latin typeface="+mn-lt"/>
                <a:ea typeface="+mn-ea"/>
                <a:cs typeface="+mn-cs"/>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779929" y="1828801"/>
            <a:ext cx="3566160" cy="3657600"/>
          </a:xfrm>
        </p:spPr>
        <p:txBody>
          <a:bodyPr>
            <a:normAutofit/>
          </a:bodyPr>
          <a:lstStyle>
            <a:lvl1pPr marL="0" indent="0" algn="ctr">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BA1CFD-BFF0-48BC-9BA5-4974D7A6AB15}" type="datetimeFigureOut">
              <a:rPr lang="en-US" smtClean="0"/>
              <a:t>9/9/16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2AA694-00EB-4F4B-AABB-6F50FB17891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 y="457200"/>
            <a:ext cx="3566160" cy="1371600"/>
          </a:xfrm>
        </p:spPr>
        <p:txBody>
          <a:bodyPr anchor="b">
            <a:normAutofit/>
          </a:bodyPr>
          <a:lstStyle>
            <a:lvl1pPr algn="ctr">
              <a:defRPr sz="3600" b="1" kern="1200">
                <a:solidFill>
                  <a:schemeClr val="tx1"/>
                </a:solidFill>
                <a:effectLst>
                  <a:outerShdw blurRad="101600" dist="63500" dir="2700000" algn="tl" rotWithShape="0">
                    <a:prstClr val="black">
                      <a:alpha val="75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5266765" y="1676400"/>
            <a:ext cx="2975610" cy="2975610"/>
          </a:xfrm>
          <a:prstGeom prst="ellipse">
            <a:avLst/>
          </a:prstGeom>
          <a:solidFill>
            <a:schemeClr val="tx1">
              <a:lumMod val="75000"/>
            </a:schemeClr>
          </a:solidFill>
          <a:ln w="63500">
            <a:solidFill>
              <a:schemeClr val="tx1"/>
            </a:solidFill>
          </a:ln>
          <a:effectLst>
            <a:outerShdw blurRad="254000" dist="152400" dir="5400000" sx="90000" sy="-19000" rotWithShape="0">
              <a:prstClr val="black">
                <a:alpha val="2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777240" y="1828800"/>
            <a:ext cx="3566160" cy="3657600"/>
          </a:xfrm>
        </p:spPr>
        <p:txBody>
          <a:bodyPr vert="horz" lIns="91440" tIns="45720" rIns="91440" bIns="45720" rtlCol="0">
            <a:normAutofit/>
          </a:bodyPr>
          <a:lstStyle>
            <a:lvl1pPr marL="0" indent="0" algn="ctr">
              <a:spcBef>
                <a:spcPts val="600"/>
              </a:spcBef>
              <a:buNone/>
              <a:defRPr sz="20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70BA1CFD-BFF0-48BC-9BA5-4974D7A6AB15}" type="datetimeFigureOut">
              <a:rPr lang="en-US" smtClean="0"/>
              <a:t>9/9/16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2AA694-00EB-4F4B-AABB-6F50FB17891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png"/><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GridOverlay.png"/>
          <p:cNvPicPr>
            <a:picLocks noChangeAspect="1"/>
          </p:cNvPicPr>
          <p:nvPr/>
        </p:nvPicPr>
        <p:blipFill>
          <a:blip r:embed="rId14"/>
          <a:stretch>
            <a:fillRect/>
          </a:stretch>
        </p:blipFill>
        <p:spPr>
          <a:xfrm>
            <a:off x="0" y="0"/>
            <a:ext cx="9144000" cy="6858000"/>
          </a:xfrm>
          <a:prstGeom prst="rect">
            <a:avLst/>
          </a:prstGeom>
          <a:solidFill>
            <a:schemeClr val="bg2">
              <a:lumMod val="60000"/>
              <a:lumOff val="40000"/>
              <a:alpha val="10000"/>
            </a:schemeClr>
          </a:solidFill>
        </p:spPr>
      </p:pic>
      <p:sp>
        <p:nvSpPr>
          <p:cNvPr id="2" name="Title Placeholder 1"/>
          <p:cNvSpPr>
            <a:spLocks noGrp="1"/>
          </p:cNvSpPr>
          <p:nvPr>
            <p:ph type="title"/>
          </p:nvPr>
        </p:nvSpPr>
        <p:spPr>
          <a:xfrm>
            <a:off x="779462" y="107577"/>
            <a:ext cx="7581901" cy="1653988"/>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779462" y="1882588"/>
            <a:ext cx="7581901" cy="39534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651812" y="6356350"/>
            <a:ext cx="2133600" cy="365125"/>
          </a:xfrm>
          <a:prstGeom prst="rect">
            <a:avLst/>
          </a:prstGeom>
        </p:spPr>
        <p:txBody>
          <a:bodyPr vert="horz" lIns="91440" tIns="45720" rIns="91440" bIns="45720" rtlCol="0" anchor="ctr"/>
          <a:lstStyle>
            <a:lvl1pPr algn="r">
              <a:defRPr sz="1100">
                <a:solidFill>
                  <a:schemeClr val="tx1">
                    <a:tint val="75000"/>
                  </a:schemeClr>
                </a:solidFill>
                <a:effectLst>
                  <a:outerShdw blurRad="101600" dist="63500" dir="2700000" algn="tl" rotWithShape="0">
                    <a:prstClr val="black">
                      <a:alpha val="75000"/>
                    </a:prstClr>
                  </a:outerShdw>
                </a:effectLst>
              </a:defRPr>
            </a:lvl1pPr>
          </a:lstStyle>
          <a:p>
            <a:fld id="{70BA1CFD-BFF0-48BC-9BA5-4974D7A6AB15}" type="datetimeFigureOut">
              <a:rPr lang="en-US" smtClean="0"/>
              <a:t>9/9/16</a:t>
            </a:fld>
            <a:endParaRPr lang="en-US"/>
          </a:p>
        </p:txBody>
      </p:sp>
      <p:sp>
        <p:nvSpPr>
          <p:cNvPr id="5" name="Footer Placeholder 4"/>
          <p:cNvSpPr>
            <a:spLocks noGrp="1"/>
          </p:cNvSpPr>
          <p:nvPr>
            <p:ph type="ftr" sz="quarter" idx="3"/>
          </p:nvPr>
        </p:nvSpPr>
        <p:spPr>
          <a:xfrm>
            <a:off x="354106" y="6356350"/>
            <a:ext cx="2895600" cy="365125"/>
          </a:xfrm>
          <a:prstGeom prst="rect">
            <a:avLst/>
          </a:prstGeom>
        </p:spPr>
        <p:txBody>
          <a:bodyPr vert="horz" lIns="91440" tIns="45720" rIns="91440" bIns="45720" rtlCol="0" anchor="ctr"/>
          <a:lstStyle>
            <a:lvl1pPr algn="l">
              <a:defRPr sz="1100">
                <a:solidFill>
                  <a:schemeClr val="tx1">
                    <a:tint val="75000"/>
                  </a:schemeClr>
                </a:solidFill>
                <a:effectLst>
                  <a:outerShdw blurRad="101600" dist="63500" dir="2700000" algn="tl" rotWithShape="0">
                    <a:prstClr val="black">
                      <a:alpha val="75000"/>
                    </a:prstClr>
                  </a:outerShdw>
                </a:effectLst>
              </a:defRPr>
            </a:lvl1pPr>
          </a:lstStyle>
          <a:p>
            <a:endParaRPr lang="en-US"/>
          </a:p>
        </p:txBody>
      </p:sp>
      <p:sp>
        <p:nvSpPr>
          <p:cNvPr id="6" name="Slide Number Placeholder 5"/>
          <p:cNvSpPr>
            <a:spLocks noGrp="1"/>
          </p:cNvSpPr>
          <p:nvPr>
            <p:ph type="sldNum" sz="quarter" idx="4"/>
          </p:nvPr>
        </p:nvSpPr>
        <p:spPr>
          <a:xfrm>
            <a:off x="4191000" y="6356350"/>
            <a:ext cx="762000" cy="365125"/>
          </a:xfrm>
          <a:prstGeom prst="rect">
            <a:avLst/>
          </a:prstGeom>
        </p:spPr>
        <p:txBody>
          <a:bodyPr vert="horz" lIns="91440" tIns="45720" rIns="91440" bIns="45720" rtlCol="0" anchor="ctr"/>
          <a:lstStyle>
            <a:lvl1pPr algn="ctr">
              <a:defRPr sz="1100">
                <a:solidFill>
                  <a:schemeClr val="tx1">
                    <a:tint val="75000"/>
                  </a:schemeClr>
                </a:solidFill>
                <a:effectLst>
                  <a:outerShdw blurRad="101600" dist="63500" dir="2700000" algn="tl" rotWithShape="0">
                    <a:prstClr val="black">
                      <a:alpha val="75000"/>
                    </a:prstClr>
                  </a:outerShdw>
                </a:effectLst>
              </a:defRPr>
            </a:lvl1pPr>
          </a:lstStyle>
          <a:p>
            <a:fld id="{D12AA694-00EB-4F4B-AABB-6F50FB178914}"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5600" b="1" kern="1200">
          <a:solidFill>
            <a:schemeClr val="tx1"/>
          </a:solidFill>
          <a:effectLst>
            <a:outerShdw blurRad="101600" dist="63500" dir="2700000" algn="tl" rotWithShape="0">
              <a:prstClr val="black">
                <a:alpha val="75000"/>
              </a:prstClr>
            </a:outerShdw>
          </a:effectLst>
          <a:latin typeface="+mj-lt"/>
          <a:ea typeface="+mj-ea"/>
          <a:cs typeface="+mj-cs"/>
        </a:defRPr>
      </a:lvl1pPr>
    </p:titleStyle>
    <p:bodyStyle>
      <a:lvl1pPr marL="403225" indent="-403225" algn="l" defTabSz="914400" rtl="0" eaLnBrk="1" latinLnBrk="0" hangingPunct="1">
        <a:spcBef>
          <a:spcPts val="2000"/>
        </a:spcBef>
        <a:buFontTx/>
        <a:buBlip>
          <a:blip r:embed="rId15"/>
        </a:buBlip>
        <a:defRPr sz="24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806450" indent="-403225" algn="l" defTabSz="914400" rtl="0" eaLnBrk="1" latinLnBrk="0" hangingPunct="1">
        <a:spcBef>
          <a:spcPts val="600"/>
        </a:spcBef>
        <a:buFontTx/>
        <a:buBlip>
          <a:blip r:embed="rId15"/>
        </a:buBlip>
        <a:defRPr sz="2200" b="1" kern="1200">
          <a:solidFill>
            <a:schemeClr val="tx1"/>
          </a:solidFill>
          <a:effectLst>
            <a:outerShdw blurRad="101600" dist="63500" dir="2700000" algn="tl" rotWithShape="0">
              <a:prstClr val="black">
                <a:alpha val="75000"/>
              </a:prstClr>
            </a:outerShdw>
          </a:effectLst>
          <a:latin typeface="+mn-lt"/>
          <a:ea typeface="+mn-ea"/>
          <a:cs typeface="+mn-cs"/>
        </a:defRPr>
      </a:lvl2pPr>
      <a:lvl3pPr marL="1143000" indent="-336550" algn="l" defTabSz="914400" rtl="0" eaLnBrk="1" latinLnBrk="0" hangingPunct="1">
        <a:spcBef>
          <a:spcPts val="600"/>
        </a:spcBef>
        <a:buFontTx/>
        <a:buBlip>
          <a:blip r:embed="rId15"/>
        </a:buBlip>
        <a:defRPr sz="2000" b="1" kern="1200">
          <a:solidFill>
            <a:schemeClr val="tx1"/>
          </a:solidFill>
          <a:effectLst>
            <a:outerShdw blurRad="101600" dist="63500" dir="2700000" algn="tl" rotWithShape="0">
              <a:prstClr val="black">
                <a:alpha val="75000"/>
              </a:prstClr>
            </a:outerShdw>
          </a:effectLst>
          <a:latin typeface="+mn-lt"/>
          <a:ea typeface="+mn-ea"/>
          <a:cs typeface="+mn-cs"/>
        </a:defRPr>
      </a:lvl3pPr>
      <a:lvl4pPr marL="1492250" indent="-349250" algn="l" defTabSz="914400" rtl="0" eaLnBrk="1" latinLnBrk="0" hangingPunct="1">
        <a:spcBef>
          <a:spcPts val="600"/>
        </a:spcBef>
        <a:buFontTx/>
        <a:buBlip>
          <a:blip r:embed="rId15"/>
        </a:buBlip>
        <a:defRPr sz="1800" b="1" kern="1200">
          <a:solidFill>
            <a:schemeClr val="tx1"/>
          </a:solidFill>
          <a:effectLst>
            <a:outerShdw blurRad="101600" dist="63500" dir="2700000" algn="tl" rotWithShape="0">
              <a:prstClr val="black">
                <a:alpha val="75000"/>
              </a:prstClr>
            </a:outerShdw>
          </a:effectLst>
          <a:latin typeface="+mn-lt"/>
          <a:ea typeface="+mn-ea"/>
          <a:cs typeface="+mn-cs"/>
        </a:defRPr>
      </a:lvl4pPr>
      <a:lvl5pPr marL="1828800" indent="-336550" algn="l" defTabSz="914400" rtl="0" eaLnBrk="1" latinLnBrk="0" hangingPunct="1">
        <a:spcBef>
          <a:spcPts val="600"/>
        </a:spcBef>
        <a:buFontTx/>
        <a:buBlip>
          <a:blip r:embed="rId15"/>
        </a:buBlip>
        <a:defRPr sz="1800" b="1" kern="1200">
          <a:solidFill>
            <a:schemeClr val="tx1"/>
          </a:solidFill>
          <a:effectLst>
            <a:outerShdw blurRad="101600" dist="63500" dir="2700000" algn="tl" rotWithShape="0">
              <a:prstClr val="black">
                <a:alpha val="75000"/>
              </a:prstClr>
            </a:outerShdw>
          </a:effectLst>
          <a:latin typeface="+mn-lt"/>
          <a:ea typeface="+mn-ea"/>
          <a:cs typeface="+mn-cs"/>
        </a:defRPr>
      </a:lvl5pPr>
      <a:lvl6pPr marL="2173288" indent="-344488" algn="l" defTabSz="914400" rtl="0" eaLnBrk="1" latinLnBrk="0" hangingPunct="1">
        <a:spcBef>
          <a:spcPct val="20000"/>
        </a:spcBef>
        <a:buFontTx/>
        <a:buBlip>
          <a:blip r:embed="rId15"/>
        </a:buBlip>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6pPr>
      <a:lvl7pPr marL="2516188" indent="-344488" algn="l" defTabSz="914400" rtl="0" eaLnBrk="1" latinLnBrk="0" hangingPunct="1">
        <a:spcBef>
          <a:spcPct val="20000"/>
        </a:spcBef>
        <a:buFontTx/>
        <a:buBlip>
          <a:blip r:embed="rId15"/>
        </a:buBlip>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7pPr>
      <a:lvl8pPr marL="2860675" indent="-344488" algn="l" defTabSz="914400" rtl="0" eaLnBrk="1" latinLnBrk="0" hangingPunct="1">
        <a:spcBef>
          <a:spcPct val="20000"/>
        </a:spcBef>
        <a:buFontTx/>
        <a:buBlip>
          <a:blip r:embed="rId15"/>
        </a:buBlip>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8pPr>
      <a:lvl9pPr marL="3205163" indent="-344488" algn="l" defTabSz="914400" rtl="0" eaLnBrk="1" latinLnBrk="0" hangingPunct="1">
        <a:spcBef>
          <a:spcPct val="20000"/>
        </a:spcBef>
        <a:buFontTx/>
        <a:buBlip>
          <a:blip r:embed="rId15"/>
        </a:buBlip>
        <a:defRPr lang="en-US" sz="1800" b="1" kern="1200" dirty="0">
          <a:solidFill>
            <a:schemeClr val="tx1"/>
          </a:solidFill>
          <a:effectLst>
            <a:outerShdw blurRad="101600" dist="63500" dir="2700000" algn="tl" rotWithShape="0">
              <a:prstClr val="black">
                <a:alpha val="75000"/>
              </a:prst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 Id="rId3"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ermilab.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820738" y="480245"/>
            <a:ext cx="7542212" cy="1013012"/>
          </a:xfrm>
          <a:ln>
            <a:noFill/>
          </a:ln>
          <a:effectLst>
            <a:outerShdw blurRad="50800" dist="38100" dir="2700000" algn="tl" rotWithShape="0">
              <a:prstClr val="black">
                <a:alpha val="40000"/>
              </a:prstClr>
            </a:outerShdw>
          </a:effectLst>
        </p:spPr>
        <p:txBody>
          <a:bodyPr/>
          <a:lstStyle/>
          <a:p>
            <a:r>
              <a:rPr lang="en-US" sz="3600" dirty="0">
                <a:ln>
                  <a:solidFill>
                    <a:schemeClr val="bg1"/>
                  </a:solidFill>
                </a:ln>
                <a:effectLst/>
              </a:rPr>
              <a:t>Measurement </a:t>
            </a:r>
            <a:r>
              <a:rPr lang="en-US" sz="3600" dirty="0" smtClean="0">
                <a:ln>
                  <a:solidFill>
                    <a:schemeClr val="bg1"/>
                  </a:solidFill>
                </a:ln>
                <a:effectLst/>
              </a:rPr>
              <a:t>of the </a:t>
            </a:r>
            <a:r>
              <a:rPr lang="en-US" sz="3600" dirty="0">
                <a:ln>
                  <a:solidFill>
                    <a:schemeClr val="bg1"/>
                  </a:solidFill>
                </a:ln>
                <a:effectLst/>
              </a:rPr>
              <a:t>Quenching Factor for Barium Fluoride Crystals </a:t>
            </a:r>
            <a:endParaRPr lang="en-US" sz="3600" dirty="0">
              <a:ln>
                <a:solidFill>
                  <a:schemeClr val="bg1"/>
                </a:solidFill>
              </a:ln>
            </a:endParaRPr>
          </a:p>
        </p:txBody>
      </p:sp>
      <p:sp>
        <p:nvSpPr>
          <p:cNvPr id="3" name="Subtitle 2"/>
          <p:cNvSpPr>
            <a:spLocks noGrp="1"/>
          </p:cNvSpPr>
          <p:nvPr>
            <p:ph type="subTitle" idx="1"/>
          </p:nvPr>
        </p:nvSpPr>
        <p:spPr>
          <a:xfrm>
            <a:off x="820738" y="1693920"/>
            <a:ext cx="7542212" cy="1030942"/>
          </a:xfrm>
          <a:effectLst>
            <a:outerShdw blurRad="50800" dist="38100" dir="2700000" algn="tl" rotWithShape="0">
              <a:prstClr val="black">
                <a:alpha val="40000"/>
              </a:prstClr>
            </a:outerShdw>
          </a:effectLst>
        </p:spPr>
        <p:txBody>
          <a:bodyPr/>
          <a:lstStyle/>
          <a:p>
            <a:r>
              <a:rPr lang="en-US" dirty="0" smtClean="0">
                <a:ln>
                  <a:solidFill>
                    <a:schemeClr val="bg1"/>
                  </a:solidFill>
                </a:ln>
              </a:rPr>
              <a:t>Ariel Hasse ~ Caltech Class of 2019</a:t>
            </a:r>
          </a:p>
          <a:p>
            <a:r>
              <a:rPr lang="en-US" dirty="0" smtClean="0">
                <a:ln>
                  <a:solidFill>
                    <a:schemeClr val="bg1"/>
                  </a:solidFill>
                </a:ln>
              </a:rPr>
              <a:t>Mentor ~ David </a:t>
            </a:r>
            <a:r>
              <a:rPr lang="en-US" dirty="0" err="1" smtClean="0">
                <a:ln>
                  <a:solidFill>
                    <a:schemeClr val="bg1"/>
                  </a:solidFill>
                </a:ln>
              </a:rPr>
              <a:t>Hitlin</a:t>
            </a:r>
            <a:endParaRPr lang="en-US" dirty="0">
              <a:ln>
                <a:solidFill>
                  <a:schemeClr val="bg1"/>
                </a:solidFill>
              </a:ln>
            </a:endParaRPr>
          </a:p>
        </p:txBody>
      </p:sp>
      <p:sp>
        <p:nvSpPr>
          <p:cNvPr id="7" name="TextBox 6"/>
          <p:cNvSpPr txBox="1"/>
          <p:nvPr/>
        </p:nvSpPr>
        <p:spPr>
          <a:xfrm>
            <a:off x="52893" y="6598672"/>
            <a:ext cx="6231357" cy="230832"/>
          </a:xfrm>
          <a:prstGeom prst="rect">
            <a:avLst/>
          </a:prstGeom>
          <a:noFill/>
        </p:spPr>
        <p:txBody>
          <a:bodyPr wrap="square" rtlCol="0">
            <a:spAutoFit/>
          </a:bodyPr>
          <a:lstStyle/>
          <a:p>
            <a:r>
              <a:rPr lang="en-US" sz="900" dirty="0" smtClean="0"/>
              <a:t>Fermilab Particle Accelerator outside of Chicago. </a:t>
            </a:r>
            <a:r>
              <a:rPr lang="en-US" sz="900" dirty="0"/>
              <a:t>Source: https://</a:t>
            </a:r>
            <a:r>
              <a:rPr lang="en-US" sz="900" dirty="0" err="1"/>
              <a:t>upload.wikimedia.org</a:t>
            </a:r>
            <a:r>
              <a:rPr lang="en-US" sz="900" dirty="0"/>
              <a:t>/</a:t>
            </a:r>
            <a:r>
              <a:rPr lang="en-US" sz="900" dirty="0" err="1"/>
              <a:t>wikipedia</a:t>
            </a:r>
            <a:r>
              <a:rPr lang="en-US" sz="900" dirty="0"/>
              <a:t>/commons/3/3f/</a:t>
            </a:r>
            <a:r>
              <a:rPr lang="en-US" sz="900" dirty="0" err="1"/>
              <a:t>Fermilab.jpg</a:t>
            </a:r>
            <a:r>
              <a:rPr lang="en-US" sz="900" dirty="0"/>
              <a:t> </a:t>
            </a:r>
          </a:p>
        </p:txBody>
      </p:sp>
    </p:spTree>
    <p:extLst>
      <p:ext uri="{BB962C8B-B14F-4D97-AF65-F5344CB8AC3E}">
        <p14:creationId xmlns:p14="http://schemas.microsoft.com/office/powerpoint/2010/main" val="215923270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24050" y="4277790"/>
            <a:ext cx="5003284" cy="1918507"/>
          </a:xfrm>
        </p:spPr>
        <p:txBody>
          <a:bodyPr>
            <a:normAutofit/>
          </a:bodyPr>
          <a:lstStyle/>
          <a:p>
            <a:pPr>
              <a:lnSpc>
                <a:spcPct val="90000"/>
              </a:lnSpc>
            </a:pPr>
            <a:r>
              <a:rPr lang="en-US" dirty="0" smtClean="0"/>
              <a:t>The previous process is conducted for three PMTs; UV Extended Full Spectrum, </a:t>
            </a:r>
            <a:r>
              <a:rPr lang="en-US" dirty="0" err="1" smtClean="0"/>
              <a:t>Solarblind</a:t>
            </a:r>
            <a:r>
              <a:rPr lang="en-US" dirty="0" smtClean="0"/>
              <a:t>, and UV Extended Full Spectrum with </a:t>
            </a:r>
            <a:r>
              <a:rPr lang="en-US" dirty="0" err="1" smtClean="0"/>
              <a:t>shortpass</a:t>
            </a:r>
            <a:r>
              <a:rPr lang="en-US" dirty="0" smtClean="0"/>
              <a:t> filter. </a:t>
            </a:r>
          </a:p>
        </p:txBody>
      </p:sp>
      <p:pic>
        <p:nvPicPr>
          <p:cNvPr id="4" name="Picture 3" descr="Raw Data QE BaF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56387"/>
            <a:ext cx="3916945" cy="2937708"/>
          </a:xfrm>
          <a:prstGeom prst="rect">
            <a:avLst/>
          </a:prstGeom>
          <a:ln>
            <a:noFill/>
          </a:ln>
          <a:effectLst>
            <a:softEdge rad="112500"/>
          </a:effectLst>
        </p:spPr>
      </p:pic>
      <p:pic>
        <p:nvPicPr>
          <p:cNvPr id="6" name="Picture 5" descr="Convolution Fi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4274" y="0"/>
            <a:ext cx="5499726" cy="4124795"/>
          </a:xfrm>
          <a:prstGeom prst="rect">
            <a:avLst/>
          </a:prstGeom>
          <a:ln>
            <a:noFill/>
          </a:ln>
          <a:effectLst>
            <a:softEdge rad="112500"/>
          </a:effectLst>
        </p:spPr>
      </p:pic>
      <p:sp>
        <p:nvSpPr>
          <p:cNvPr id="7" name="TextBox 6"/>
          <p:cNvSpPr txBox="1"/>
          <p:nvPr/>
        </p:nvSpPr>
        <p:spPr>
          <a:xfrm>
            <a:off x="0" y="6553691"/>
            <a:ext cx="9144000" cy="369332"/>
          </a:xfrm>
          <a:prstGeom prst="rect">
            <a:avLst/>
          </a:prstGeom>
          <a:noFill/>
        </p:spPr>
        <p:txBody>
          <a:bodyPr wrap="square" rtlCol="0">
            <a:spAutoFit/>
          </a:bodyPr>
          <a:lstStyle/>
          <a:p>
            <a:r>
              <a:rPr lang="en-US" sz="900" dirty="0" smtClean="0"/>
              <a:t>Quantum Efficiency for the UV Extended Full Spectrum PMT  convolved with the Emission Spectrum for Barium </a:t>
            </a:r>
            <a:r>
              <a:rPr lang="en-US" sz="900" dirty="0" err="1" smtClean="0"/>
              <a:t>Flouride</a:t>
            </a:r>
            <a:r>
              <a:rPr lang="en-US" sz="900" dirty="0" smtClean="0"/>
              <a:t> showing the fast and slow components. Source: See References; Ariel Hasse, </a:t>
            </a:r>
            <a:r>
              <a:rPr lang="en-US" sz="900" dirty="0" err="1" smtClean="0"/>
              <a:t>Hitlin’s</a:t>
            </a:r>
            <a:r>
              <a:rPr lang="en-US" sz="900" dirty="0" smtClean="0"/>
              <a:t> Lab, Caltech</a:t>
            </a:r>
            <a:endParaRPr lang="en-US" sz="900" dirty="0"/>
          </a:p>
        </p:txBody>
      </p:sp>
      <p:sp>
        <p:nvSpPr>
          <p:cNvPr id="8" name="TextBox 7"/>
          <p:cNvSpPr txBox="1"/>
          <p:nvPr/>
        </p:nvSpPr>
        <p:spPr>
          <a:xfrm>
            <a:off x="-1" y="0"/>
            <a:ext cx="3644275" cy="4025717"/>
          </a:xfrm>
          <a:prstGeom prst="rect">
            <a:avLst/>
          </a:prstGeom>
          <a:noFill/>
        </p:spPr>
        <p:txBody>
          <a:bodyPr wrap="square" rtlCol="0">
            <a:spAutoFit/>
          </a:bodyPr>
          <a:lstStyle/>
          <a:p>
            <a:pPr marL="403225" lvl="0" indent="-403225">
              <a:lnSpc>
                <a:spcPct val="90000"/>
              </a:lnSpc>
              <a:spcBef>
                <a:spcPts val="2000"/>
              </a:spcBef>
              <a:buBlip>
                <a:blip r:embed="rId4"/>
              </a:buBlip>
            </a:pPr>
            <a:r>
              <a:rPr lang="en-US" sz="2400" b="1" dirty="0">
                <a:solidFill>
                  <a:srgbClr val="FFFFFF"/>
                </a:solidFill>
                <a:effectLst>
                  <a:outerShdw blurRad="101600" dist="63500" dir="2700000" algn="tl" rotWithShape="0">
                    <a:prstClr val="black">
                      <a:alpha val="75000"/>
                    </a:prstClr>
                  </a:outerShdw>
                </a:effectLst>
              </a:rPr>
              <a:t>Each PMT has a different Quantum Efficiency (QE) for varying wavelengths of light. The convolution of the BaF</a:t>
            </a:r>
            <a:r>
              <a:rPr lang="en-US" sz="2400" b="1" baseline="-25000" dirty="0">
                <a:solidFill>
                  <a:srgbClr val="FFFFFF"/>
                </a:solidFill>
                <a:effectLst>
                  <a:outerShdw blurRad="101600" dist="63500" dir="2700000" algn="tl" rotWithShape="0">
                    <a:prstClr val="black">
                      <a:alpha val="75000"/>
                    </a:prstClr>
                  </a:outerShdw>
                </a:effectLst>
              </a:rPr>
              <a:t>2</a:t>
            </a:r>
            <a:r>
              <a:rPr lang="en-US" sz="2400" b="1" dirty="0">
                <a:solidFill>
                  <a:srgbClr val="FFFFFF"/>
                </a:solidFill>
                <a:effectLst>
                  <a:outerShdw blurRad="101600" dist="63500" dir="2700000" algn="tl" rotWithShape="0">
                    <a:prstClr val="black">
                      <a:alpha val="75000"/>
                    </a:prstClr>
                  </a:outerShdw>
                </a:effectLst>
              </a:rPr>
              <a:t> spectrum (shown previously) and the QE for the PMT determine the ratio of fast and slow </a:t>
            </a:r>
            <a:r>
              <a:rPr lang="en-US" sz="2400" b="1" dirty="0" smtClean="0">
                <a:solidFill>
                  <a:srgbClr val="FFFFFF"/>
                </a:solidFill>
                <a:effectLst>
                  <a:outerShdw blurRad="101600" dist="63500" dir="2700000" algn="tl" rotWithShape="0">
                    <a:prstClr val="black">
                      <a:alpha val="75000"/>
                    </a:prstClr>
                  </a:outerShdw>
                </a:effectLst>
              </a:rPr>
              <a:t>components</a:t>
            </a:r>
            <a:endParaRPr lang="en-US" sz="2400" b="1" dirty="0">
              <a:solidFill>
                <a:srgbClr val="FFFFFF"/>
              </a:solidFill>
              <a:effectLst>
                <a:outerShdw blurRad="101600" dist="63500" dir="2700000" algn="tl" rotWithShape="0">
                  <a:prstClr val="black">
                    <a:alpha val="75000"/>
                  </a:prstClr>
                </a:outerShdw>
              </a:effectLst>
            </a:endParaRPr>
          </a:p>
          <a:p>
            <a:endParaRPr lang="en-US" dirty="0"/>
          </a:p>
        </p:txBody>
      </p:sp>
    </p:spTree>
    <p:extLst>
      <p:ext uri="{BB962C8B-B14F-4D97-AF65-F5344CB8AC3E}">
        <p14:creationId xmlns:p14="http://schemas.microsoft.com/office/powerpoint/2010/main" val="203215207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2" y="0"/>
            <a:ext cx="7581901" cy="1229908"/>
          </a:xfrm>
        </p:spPr>
        <p:txBody>
          <a:bodyPr/>
          <a:lstStyle/>
          <a:p>
            <a:r>
              <a:rPr lang="en-US" sz="5400" dirty="0" smtClean="0"/>
              <a:t>Final Quenching Factor</a:t>
            </a:r>
            <a:endParaRPr lang="en-US" sz="5400" dirty="0"/>
          </a:p>
        </p:txBody>
      </p:sp>
      <p:sp>
        <p:nvSpPr>
          <p:cNvPr id="3" name="Content Placeholder 2"/>
          <p:cNvSpPr>
            <a:spLocks noGrp="1"/>
          </p:cNvSpPr>
          <p:nvPr>
            <p:ph idx="1"/>
          </p:nvPr>
        </p:nvSpPr>
        <p:spPr>
          <a:xfrm>
            <a:off x="203579" y="1099870"/>
            <a:ext cx="3517517" cy="5132325"/>
          </a:xfrm>
        </p:spPr>
        <p:txBody>
          <a:bodyPr>
            <a:normAutofit/>
          </a:bodyPr>
          <a:lstStyle/>
          <a:p>
            <a:r>
              <a:rPr lang="en-US" dirty="0" smtClean="0"/>
              <a:t>The ratio of fast and slow components determines the quenching factor. This ratio is a value that can be used for the quenching factor for BaF</a:t>
            </a:r>
            <a:r>
              <a:rPr lang="en-US" baseline="-25000" dirty="0" smtClean="0"/>
              <a:t>2   </a:t>
            </a:r>
            <a:r>
              <a:rPr lang="en-US" dirty="0" smtClean="0"/>
              <a:t>with any PMT for alpha sources. </a:t>
            </a:r>
          </a:p>
          <a:p>
            <a:r>
              <a:rPr lang="en-US" dirty="0" smtClean="0"/>
              <a:t>The Quenching Factor is the point of best fit between the three lines intersection</a:t>
            </a:r>
            <a:endParaRPr lang="en-US" dirty="0"/>
          </a:p>
        </p:txBody>
      </p:sp>
      <p:pic>
        <p:nvPicPr>
          <p:cNvPr id="4" name="Picture 3" descr="Screen Shot 2016-08-16 at 1.26.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1096" y="1525273"/>
            <a:ext cx="5219325" cy="3895633"/>
          </a:xfrm>
          <a:prstGeom prst="rect">
            <a:avLst/>
          </a:prstGeom>
          <a:ln>
            <a:noFill/>
          </a:ln>
          <a:effectLst>
            <a:softEdge rad="112500"/>
          </a:effectLst>
        </p:spPr>
      </p:pic>
      <p:sp>
        <p:nvSpPr>
          <p:cNvPr id="5" name="TextBox 4"/>
          <p:cNvSpPr txBox="1"/>
          <p:nvPr/>
        </p:nvSpPr>
        <p:spPr>
          <a:xfrm>
            <a:off x="3721096" y="5420906"/>
            <a:ext cx="5219325" cy="738664"/>
          </a:xfrm>
          <a:prstGeom prst="rect">
            <a:avLst/>
          </a:prstGeom>
          <a:noFill/>
        </p:spPr>
        <p:txBody>
          <a:bodyPr wrap="square" rtlCol="0">
            <a:spAutoFit/>
          </a:bodyPr>
          <a:lstStyle/>
          <a:p>
            <a:r>
              <a:rPr lang="en-US" sz="1400" dirty="0" smtClean="0"/>
              <a:t>This is the Quenching Factor fit from last years SURF student. I am in the process of collecting this data for my research.</a:t>
            </a:r>
          </a:p>
          <a:p>
            <a:r>
              <a:rPr lang="en-US" sz="1400" dirty="0" smtClean="0"/>
              <a:t> </a:t>
            </a:r>
            <a:r>
              <a:rPr lang="en-US" sz="900" dirty="0" smtClean="0"/>
              <a:t>Source: Hallman </a:t>
            </a:r>
            <a:r>
              <a:rPr lang="en-US" sz="900" dirty="0" err="1" smtClean="0"/>
              <a:t>Gestsson</a:t>
            </a:r>
            <a:r>
              <a:rPr lang="en-US" sz="900" dirty="0" smtClean="0"/>
              <a:t>, </a:t>
            </a:r>
            <a:r>
              <a:rPr lang="en-US" sz="900" dirty="0" err="1" smtClean="0"/>
              <a:t>Hitlin’s</a:t>
            </a:r>
            <a:r>
              <a:rPr lang="en-US" sz="900" dirty="0" smtClean="0"/>
              <a:t> Lab, SURF Caltech</a:t>
            </a:r>
            <a:endParaRPr lang="en-US" sz="900" dirty="0"/>
          </a:p>
        </p:txBody>
      </p:sp>
    </p:spTree>
    <p:extLst>
      <p:ext uri="{BB962C8B-B14F-4D97-AF65-F5344CB8AC3E}">
        <p14:creationId xmlns:p14="http://schemas.microsoft.com/office/powerpoint/2010/main" val="347782560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353" y="30599"/>
            <a:ext cx="7581901" cy="1162491"/>
          </a:xfrm>
        </p:spPr>
        <p:txBody>
          <a:bodyPr/>
          <a:lstStyle/>
          <a:p>
            <a:pPr algn="l"/>
            <a:r>
              <a:rPr lang="en-US" sz="5400" dirty="0" smtClean="0"/>
              <a:t>Ongoing Research</a:t>
            </a:r>
            <a:endParaRPr lang="en-US" sz="5400" dirty="0"/>
          </a:p>
        </p:txBody>
      </p:sp>
      <p:sp>
        <p:nvSpPr>
          <p:cNvPr id="3" name="Content Placeholder 2"/>
          <p:cNvSpPr>
            <a:spLocks noGrp="1"/>
          </p:cNvSpPr>
          <p:nvPr>
            <p:ph idx="1"/>
          </p:nvPr>
        </p:nvSpPr>
        <p:spPr>
          <a:xfrm>
            <a:off x="4050194" y="1162490"/>
            <a:ext cx="4854736" cy="5532109"/>
          </a:xfrm>
        </p:spPr>
        <p:txBody>
          <a:bodyPr/>
          <a:lstStyle/>
          <a:p>
            <a:r>
              <a:rPr lang="en-US" dirty="0" smtClean="0"/>
              <a:t>Currently data is being collected with the </a:t>
            </a:r>
            <a:r>
              <a:rPr lang="en-US" dirty="0" err="1" smtClean="0"/>
              <a:t>Solarblind</a:t>
            </a:r>
            <a:r>
              <a:rPr lang="en-US" dirty="0" smtClean="0"/>
              <a:t> PMT at 2170 volts. I will also repeat this process for the UV Extended Full Spectrum with the </a:t>
            </a:r>
            <a:r>
              <a:rPr lang="en-US" dirty="0" err="1" smtClean="0"/>
              <a:t>shortpass</a:t>
            </a:r>
            <a:r>
              <a:rPr lang="en-US" dirty="0" smtClean="0"/>
              <a:t> filter.</a:t>
            </a:r>
          </a:p>
          <a:p>
            <a:r>
              <a:rPr lang="en-US" dirty="0" smtClean="0"/>
              <a:t>The final quenching factor and subsequent data on BaF</a:t>
            </a:r>
            <a:r>
              <a:rPr lang="en-US" baseline="-25000" dirty="0" smtClean="0"/>
              <a:t>2</a:t>
            </a:r>
            <a:r>
              <a:rPr lang="en-US" dirty="0" smtClean="0"/>
              <a:t> crystals with many PMTs will be useful in high energy particle physics</a:t>
            </a:r>
          </a:p>
          <a:p>
            <a:r>
              <a:rPr lang="en-US" dirty="0" smtClean="0"/>
              <a:t>Lastly analysis on the physics mechanism will be conducted. </a:t>
            </a:r>
            <a:endParaRPr lang="en-US" dirty="0"/>
          </a:p>
        </p:txBody>
      </p:sp>
      <p:pic>
        <p:nvPicPr>
          <p:cNvPr id="4" name="Picture 3" descr="IMG_252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261" y="1162491"/>
            <a:ext cx="3657599" cy="2743200"/>
          </a:xfrm>
          <a:prstGeom prst="rect">
            <a:avLst/>
          </a:prstGeom>
          <a:ln>
            <a:noFill/>
          </a:ln>
          <a:effectLst>
            <a:softEdge rad="112500"/>
          </a:effectLst>
        </p:spPr>
      </p:pic>
      <p:pic>
        <p:nvPicPr>
          <p:cNvPr id="5" name="Picture 4" descr="IMG_2527.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260" y="3951400"/>
            <a:ext cx="3657600" cy="2743200"/>
          </a:xfrm>
          <a:prstGeom prst="rect">
            <a:avLst/>
          </a:prstGeom>
          <a:ln>
            <a:noFill/>
          </a:ln>
          <a:effectLst>
            <a:softEdge rad="112500"/>
          </a:effectLst>
        </p:spPr>
      </p:pic>
      <p:sp>
        <p:nvSpPr>
          <p:cNvPr id="6" name="TextBox 5"/>
          <p:cNvSpPr txBox="1"/>
          <p:nvPr/>
        </p:nvSpPr>
        <p:spPr>
          <a:xfrm rot="16200000">
            <a:off x="-2566088" y="3759179"/>
            <a:ext cx="5501509" cy="369332"/>
          </a:xfrm>
          <a:prstGeom prst="rect">
            <a:avLst/>
          </a:prstGeom>
          <a:noFill/>
        </p:spPr>
        <p:txBody>
          <a:bodyPr wrap="square" rtlCol="0">
            <a:spAutoFit/>
          </a:bodyPr>
          <a:lstStyle/>
          <a:p>
            <a:r>
              <a:rPr lang="en-US" sz="900" dirty="0" err="1" smtClean="0"/>
              <a:t>Solarblind</a:t>
            </a:r>
            <a:r>
              <a:rPr lang="en-US" sz="900" dirty="0" smtClean="0"/>
              <a:t> PMT set-up in light sealed box (top) and UV Extended Full Spectrum (bottom). Source: Ariel Hasse, </a:t>
            </a:r>
            <a:r>
              <a:rPr lang="en-US" sz="900" dirty="0" err="1" smtClean="0"/>
              <a:t>Hitlin’s</a:t>
            </a:r>
            <a:r>
              <a:rPr lang="en-US" sz="900" dirty="0" smtClean="0"/>
              <a:t> Lab, Caltech</a:t>
            </a:r>
            <a:endParaRPr lang="en-US" sz="900" dirty="0"/>
          </a:p>
        </p:txBody>
      </p:sp>
    </p:spTree>
    <p:extLst>
      <p:ext uri="{BB962C8B-B14F-4D97-AF65-F5344CB8AC3E}">
        <p14:creationId xmlns:p14="http://schemas.microsoft.com/office/powerpoint/2010/main" val="13946144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032" y="-124521"/>
            <a:ext cx="7581901" cy="856557"/>
          </a:xfrm>
        </p:spPr>
        <p:txBody>
          <a:bodyPr/>
          <a:lstStyle/>
          <a:p>
            <a:r>
              <a:rPr lang="en-US" sz="5400" dirty="0" smtClean="0"/>
              <a:t>References</a:t>
            </a:r>
            <a:endParaRPr lang="en-US" sz="5400" dirty="0"/>
          </a:p>
        </p:txBody>
      </p:sp>
      <p:sp>
        <p:nvSpPr>
          <p:cNvPr id="4" name="TextBox 3"/>
          <p:cNvSpPr txBox="1"/>
          <p:nvPr/>
        </p:nvSpPr>
        <p:spPr>
          <a:xfrm>
            <a:off x="137705" y="1550665"/>
            <a:ext cx="8828425" cy="4524316"/>
          </a:xfrm>
          <a:prstGeom prst="rect">
            <a:avLst/>
          </a:prstGeom>
          <a:noFill/>
        </p:spPr>
        <p:txBody>
          <a:bodyPr wrap="square" rtlCol="0">
            <a:spAutoFit/>
          </a:bodyPr>
          <a:lstStyle/>
          <a:p>
            <a:r>
              <a:rPr lang="en-US" dirty="0"/>
              <a:t>Birks, J.B. (1964). </a:t>
            </a:r>
            <a:r>
              <a:rPr lang="en-US" i="1" dirty="0"/>
              <a:t>The Theory and Practice of Scintillation Counting</a:t>
            </a:r>
            <a:r>
              <a:rPr lang="en-US" dirty="0"/>
              <a:t>. London:</a:t>
            </a:r>
          </a:p>
          <a:p>
            <a:r>
              <a:rPr lang="en-US" dirty="0" err="1"/>
              <a:t>Pergamon</a:t>
            </a:r>
            <a:r>
              <a:rPr lang="en-US" dirty="0"/>
              <a:t>.</a:t>
            </a:r>
          </a:p>
          <a:p>
            <a:r>
              <a:rPr lang="en-US" b="1" dirty="0"/>
              <a:t> </a:t>
            </a:r>
            <a:endParaRPr lang="en-US" dirty="0"/>
          </a:p>
          <a:p>
            <a:r>
              <a:rPr lang="en-US" dirty="0" err="1"/>
              <a:t>Polischuk</a:t>
            </a:r>
            <a:r>
              <a:rPr lang="en-US" dirty="0"/>
              <a:t>, O., Belli, P., </a:t>
            </a:r>
            <a:r>
              <a:rPr lang="en-US" dirty="0" err="1"/>
              <a:t>Bernabei</a:t>
            </a:r>
            <a:r>
              <a:rPr lang="en-US" dirty="0"/>
              <a:t>, R., </a:t>
            </a:r>
            <a:r>
              <a:rPr lang="en-US" dirty="0" err="1"/>
              <a:t>Capella</a:t>
            </a:r>
            <a:r>
              <a:rPr lang="en-US" dirty="0"/>
              <a:t>, F., </a:t>
            </a:r>
            <a:r>
              <a:rPr lang="en-US" dirty="0" err="1"/>
              <a:t>Caracciolo</a:t>
            </a:r>
            <a:r>
              <a:rPr lang="en-US" dirty="0"/>
              <a:t>, V., </a:t>
            </a:r>
            <a:r>
              <a:rPr lang="en-US" dirty="0" err="1"/>
              <a:t>Cerulli</a:t>
            </a:r>
            <a:r>
              <a:rPr lang="en-US" dirty="0"/>
              <a:t>, R., . . . </a:t>
            </a:r>
            <a:r>
              <a:rPr lang="en-US" dirty="0" err="1"/>
              <a:t>Tretyak</a:t>
            </a:r>
            <a:r>
              <a:rPr lang="en-US" dirty="0"/>
              <a:t>, V. (2009). Radioactive contamination of BaF2 crystal scintillator. Nuclear Institute</a:t>
            </a:r>
            <a:r>
              <a:rPr lang="en-US" dirty="0" smtClean="0"/>
              <a:t>.</a:t>
            </a:r>
          </a:p>
          <a:p>
            <a:endParaRPr lang="en-US" dirty="0" smtClean="0"/>
          </a:p>
          <a:p>
            <a:r>
              <a:rPr lang="en-US" dirty="0" err="1"/>
              <a:t>Balantekin</a:t>
            </a:r>
            <a:r>
              <a:rPr lang="en-US" dirty="0"/>
              <a:t>, A. B., et. al. IOP Publishing. Journal of Physics G: Nuclear and Particle Physics. Volume 37 Number 7A Article 075021; July 2010. </a:t>
            </a:r>
            <a:r>
              <a:rPr lang="en-US" i="1" dirty="0"/>
              <a:t>Detectors at accelerators; </a:t>
            </a:r>
            <a:r>
              <a:rPr lang="en-US" dirty="0"/>
              <a:t>pages 305, 306, 320, and 321. </a:t>
            </a:r>
          </a:p>
          <a:p>
            <a:r>
              <a:rPr lang="en-US" dirty="0"/>
              <a:t> </a:t>
            </a:r>
          </a:p>
          <a:p>
            <a:r>
              <a:rPr lang="en-US" dirty="0" err="1"/>
              <a:t>Bartosvek</a:t>
            </a:r>
            <a:r>
              <a:rPr lang="en-US" dirty="0"/>
              <a:t>, L., et. al. Fermi National Accelerator Laboratory. Mu2e Technical Design Report; October 2014. </a:t>
            </a:r>
            <a:r>
              <a:rPr lang="en-US" i="1" dirty="0"/>
              <a:t>Project Overview; </a:t>
            </a:r>
            <a:r>
              <a:rPr lang="en-US" dirty="0"/>
              <a:t>pages 2-1 and 2-15 to 2-18</a:t>
            </a:r>
            <a:r>
              <a:rPr lang="en-US" i="1" dirty="0"/>
              <a:t>, Muon to Electron Conversion; </a:t>
            </a:r>
            <a:r>
              <a:rPr lang="en-US" dirty="0"/>
              <a:t>pages 3-1 to 3-3, </a:t>
            </a:r>
            <a:r>
              <a:rPr lang="en-US" i="1" dirty="0"/>
              <a:t>Calorimeter; </a:t>
            </a:r>
            <a:r>
              <a:rPr lang="en-US" dirty="0"/>
              <a:t>pages 9-1 to 9-39. </a:t>
            </a:r>
          </a:p>
          <a:p>
            <a:endParaRPr lang="en-US" dirty="0"/>
          </a:p>
          <a:p>
            <a:endParaRPr lang="en-US" dirty="0"/>
          </a:p>
          <a:p>
            <a:endParaRPr lang="en-US" dirty="0"/>
          </a:p>
        </p:txBody>
      </p:sp>
      <p:sp>
        <p:nvSpPr>
          <p:cNvPr id="5" name="TextBox 4"/>
          <p:cNvSpPr txBox="1"/>
          <p:nvPr/>
        </p:nvSpPr>
        <p:spPr>
          <a:xfrm>
            <a:off x="617032" y="729696"/>
            <a:ext cx="8006457" cy="461665"/>
          </a:xfrm>
          <a:prstGeom prst="rect">
            <a:avLst/>
          </a:prstGeom>
          <a:noFill/>
        </p:spPr>
        <p:txBody>
          <a:bodyPr wrap="square" rtlCol="0">
            <a:spAutoFit/>
          </a:bodyPr>
          <a:lstStyle/>
          <a:p>
            <a:pPr algn="ctr"/>
            <a:r>
              <a:rPr lang="en-US" sz="2400" b="1" dirty="0" smtClean="0">
                <a:solidFill>
                  <a:srgbClr val="660066"/>
                </a:solidFill>
                <a:latin typeface="+mj-lt"/>
              </a:rPr>
              <a:t>(Photo credit given where image appears in presentation)</a:t>
            </a:r>
            <a:endParaRPr lang="en-US" sz="2400" b="1" dirty="0">
              <a:solidFill>
                <a:srgbClr val="660066"/>
              </a:solidFill>
              <a:latin typeface="+mj-lt"/>
            </a:endParaRPr>
          </a:p>
        </p:txBody>
      </p:sp>
    </p:spTree>
    <p:extLst>
      <p:ext uri="{BB962C8B-B14F-4D97-AF65-F5344CB8AC3E}">
        <p14:creationId xmlns:p14="http://schemas.microsoft.com/office/powerpoint/2010/main" val="211622550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514" y="-187534"/>
            <a:ext cx="7581901" cy="1059114"/>
          </a:xfrm>
        </p:spPr>
        <p:txBody>
          <a:bodyPr/>
          <a:lstStyle/>
          <a:p>
            <a:pPr algn="l"/>
            <a:r>
              <a:rPr lang="en-US" sz="5400" u="sng" dirty="0" smtClean="0"/>
              <a:t>Acknowledgements</a:t>
            </a:r>
            <a:endParaRPr lang="en-US" sz="5400" u="sng" dirty="0"/>
          </a:p>
        </p:txBody>
      </p:sp>
      <p:sp>
        <p:nvSpPr>
          <p:cNvPr id="3" name="Content Placeholder 2"/>
          <p:cNvSpPr>
            <a:spLocks noGrp="1"/>
          </p:cNvSpPr>
          <p:nvPr>
            <p:ph idx="1"/>
          </p:nvPr>
        </p:nvSpPr>
        <p:spPr>
          <a:xfrm>
            <a:off x="144514" y="995529"/>
            <a:ext cx="4551153" cy="3953436"/>
          </a:xfrm>
        </p:spPr>
        <p:txBody>
          <a:bodyPr>
            <a:normAutofit/>
          </a:bodyPr>
          <a:lstStyle/>
          <a:p>
            <a:pPr marL="0" indent="0">
              <a:lnSpc>
                <a:spcPct val="90000"/>
              </a:lnSpc>
              <a:buNone/>
            </a:pPr>
            <a:r>
              <a:rPr lang="en-US" sz="1800" dirty="0" smtClean="0"/>
              <a:t>Professor David </a:t>
            </a:r>
            <a:r>
              <a:rPr lang="en-US" sz="1800" dirty="0" err="1" smtClean="0"/>
              <a:t>Hitlin</a:t>
            </a:r>
            <a:endParaRPr lang="en-US" sz="1800" dirty="0" smtClean="0"/>
          </a:p>
          <a:p>
            <a:pPr marL="0" indent="0">
              <a:lnSpc>
                <a:spcPct val="90000"/>
              </a:lnSpc>
              <a:buNone/>
            </a:pPr>
            <a:r>
              <a:rPr lang="en-US" sz="1800" dirty="0" smtClean="0"/>
              <a:t>Professor Frank Porter</a:t>
            </a:r>
          </a:p>
          <a:p>
            <a:pPr marL="0" indent="0">
              <a:lnSpc>
                <a:spcPct val="90000"/>
              </a:lnSpc>
              <a:buNone/>
            </a:pPr>
            <a:r>
              <a:rPr lang="en-US" sz="1800" dirty="0" smtClean="0"/>
              <a:t>Jason Trevor, engineer</a:t>
            </a:r>
          </a:p>
          <a:p>
            <a:pPr marL="0" indent="0">
              <a:lnSpc>
                <a:spcPct val="90000"/>
              </a:lnSpc>
              <a:buNone/>
            </a:pPr>
            <a:r>
              <a:rPr lang="en-US" sz="1800" dirty="0" smtClean="0"/>
              <a:t>Jake Kim, graduate student</a:t>
            </a:r>
          </a:p>
          <a:p>
            <a:pPr marL="0" indent="0">
              <a:lnSpc>
                <a:spcPct val="90000"/>
              </a:lnSpc>
              <a:buNone/>
            </a:pPr>
            <a:r>
              <a:rPr lang="en-US" sz="1800" dirty="0" smtClean="0"/>
              <a:t>Summer Undergraduate Research Fellowship Office</a:t>
            </a:r>
          </a:p>
          <a:p>
            <a:pPr marL="0" indent="0">
              <a:lnSpc>
                <a:spcPct val="90000"/>
              </a:lnSpc>
              <a:buNone/>
            </a:pPr>
            <a:r>
              <a:rPr lang="en-US" sz="1800" dirty="0" smtClean="0"/>
              <a:t>California Institute of Technology</a:t>
            </a:r>
          </a:p>
          <a:p>
            <a:pPr marL="0" indent="0">
              <a:lnSpc>
                <a:spcPct val="90000"/>
              </a:lnSpc>
              <a:buNone/>
            </a:pPr>
            <a:r>
              <a:rPr lang="en-US" sz="1800" dirty="0" smtClean="0"/>
              <a:t>Mu2e Experiment</a:t>
            </a:r>
            <a:endParaRPr lang="en-US" sz="1800" dirty="0"/>
          </a:p>
        </p:txBody>
      </p:sp>
      <p:pic>
        <p:nvPicPr>
          <p:cNvPr id="4" name="Picture 3" descr="hitli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3214" y="3440874"/>
            <a:ext cx="1872419" cy="2820480"/>
          </a:xfrm>
          <a:prstGeom prst="rect">
            <a:avLst/>
          </a:prstGeom>
          <a:ln>
            <a:noFill/>
          </a:ln>
          <a:effectLst>
            <a:softEdge rad="112500"/>
          </a:effectLst>
        </p:spPr>
      </p:pic>
      <p:sp>
        <p:nvSpPr>
          <p:cNvPr id="5" name="TextBox 4"/>
          <p:cNvSpPr txBox="1"/>
          <p:nvPr/>
        </p:nvSpPr>
        <p:spPr>
          <a:xfrm>
            <a:off x="6557196" y="6261354"/>
            <a:ext cx="2338437" cy="507831"/>
          </a:xfrm>
          <a:prstGeom prst="rect">
            <a:avLst/>
          </a:prstGeom>
          <a:noFill/>
        </p:spPr>
        <p:txBody>
          <a:bodyPr wrap="square" rtlCol="0">
            <a:spAutoFit/>
          </a:bodyPr>
          <a:lstStyle/>
          <a:p>
            <a:r>
              <a:rPr lang="en-US" dirty="0" smtClean="0"/>
              <a:t>Professor David </a:t>
            </a:r>
            <a:r>
              <a:rPr lang="en-US" dirty="0" err="1" smtClean="0"/>
              <a:t>Hitlin</a:t>
            </a:r>
            <a:endParaRPr lang="en-US" dirty="0" smtClean="0"/>
          </a:p>
          <a:p>
            <a:r>
              <a:rPr lang="en-US" sz="900" dirty="0"/>
              <a:t>Source: http://</a:t>
            </a:r>
            <a:r>
              <a:rPr lang="en-US" sz="900" dirty="0" err="1"/>
              <a:t>www.hep.caltech.edu</a:t>
            </a:r>
            <a:r>
              <a:rPr lang="en-US" sz="900" dirty="0"/>
              <a:t>/~</a:t>
            </a:r>
            <a:r>
              <a:rPr lang="en-US" sz="900" dirty="0" err="1"/>
              <a:t>hitlin</a:t>
            </a:r>
            <a:r>
              <a:rPr lang="en-US" sz="900" dirty="0"/>
              <a:t>/</a:t>
            </a:r>
          </a:p>
        </p:txBody>
      </p:sp>
      <p:pic>
        <p:nvPicPr>
          <p:cNvPr id="6" name="Picture 5" descr="Screen Shot 2016-08-16 at 1.44.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0721" y="2535770"/>
            <a:ext cx="2969835" cy="1865776"/>
          </a:xfrm>
          <a:prstGeom prst="rect">
            <a:avLst/>
          </a:prstGeom>
          <a:ln>
            <a:noFill/>
          </a:ln>
          <a:effectLst>
            <a:softEdge rad="112500"/>
          </a:effectLst>
        </p:spPr>
      </p:pic>
      <p:sp>
        <p:nvSpPr>
          <p:cNvPr id="7" name="TextBox 6"/>
          <p:cNvSpPr txBox="1"/>
          <p:nvPr/>
        </p:nvSpPr>
        <p:spPr>
          <a:xfrm>
            <a:off x="3930721" y="4328538"/>
            <a:ext cx="2969835" cy="369332"/>
          </a:xfrm>
          <a:prstGeom prst="rect">
            <a:avLst/>
          </a:prstGeom>
          <a:noFill/>
        </p:spPr>
        <p:txBody>
          <a:bodyPr wrap="square" rtlCol="0">
            <a:spAutoFit/>
          </a:bodyPr>
          <a:lstStyle/>
          <a:p>
            <a:r>
              <a:rPr lang="en-US" sz="900" dirty="0" smtClean="0"/>
              <a:t>Source: https</a:t>
            </a:r>
            <a:r>
              <a:rPr lang="en-US" sz="900" dirty="0"/>
              <a:t>://</a:t>
            </a:r>
            <a:r>
              <a:rPr lang="en-US" sz="900" dirty="0" err="1"/>
              <a:t>www.mpi-hd.mpg.de</a:t>
            </a:r>
            <a:r>
              <a:rPr lang="en-US" sz="900" dirty="0"/>
              <a:t>/BLV2013/pages/talks/</a:t>
            </a:r>
            <a:r>
              <a:rPr lang="en-US" sz="900" dirty="0" err="1"/>
              <a:t>Ehrlich.pdf</a:t>
            </a:r>
            <a:endParaRPr lang="en-US" sz="900" dirty="0"/>
          </a:p>
        </p:txBody>
      </p:sp>
      <p:pic>
        <p:nvPicPr>
          <p:cNvPr id="8" name="Picture 7" descr="surf.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0696" y="871580"/>
            <a:ext cx="3970078" cy="1564237"/>
          </a:xfrm>
          <a:prstGeom prst="rect">
            <a:avLst/>
          </a:prstGeom>
          <a:ln>
            <a:noFill/>
          </a:ln>
          <a:effectLst>
            <a:softEdge rad="112500"/>
          </a:effectLst>
        </p:spPr>
      </p:pic>
      <p:sp>
        <p:nvSpPr>
          <p:cNvPr id="9" name="TextBox 8"/>
          <p:cNvSpPr txBox="1"/>
          <p:nvPr/>
        </p:nvSpPr>
        <p:spPr>
          <a:xfrm rot="5400000">
            <a:off x="6778136" y="1430241"/>
            <a:ext cx="1595536" cy="507831"/>
          </a:xfrm>
          <a:prstGeom prst="rect">
            <a:avLst/>
          </a:prstGeom>
          <a:noFill/>
        </p:spPr>
        <p:txBody>
          <a:bodyPr wrap="square" rtlCol="0">
            <a:spAutoFit/>
          </a:bodyPr>
          <a:lstStyle/>
          <a:p>
            <a:r>
              <a:rPr lang="en-US" sz="900" dirty="0"/>
              <a:t>Source: http://</a:t>
            </a:r>
            <a:r>
              <a:rPr lang="en-US" sz="900" dirty="0" err="1"/>
              <a:t>www.cacr.caltech.edu</a:t>
            </a:r>
            <a:r>
              <a:rPr lang="en-US" sz="900" dirty="0"/>
              <a:t>/main/?p=221</a:t>
            </a:r>
          </a:p>
        </p:txBody>
      </p:sp>
      <p:pic>
        <p:nvPicPr>
          <p:cNvPr id="10" name="Picture 9" descr="Screen Shot 2016-08-16 at 1.49.2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514" y="4697870"/>
            <a:ext cx="5876967" cy="1962343"/>
          </a:xfrm>
          <a:prstGeom prst="rect">
            <a:avLst/>
          </a:prstGeom>
          <a:ln>
            <a:noFill/>
          </a:ln>
          <a:effectLst>
            <a:softEdge rad="112500"/>
          </a:effectLst>
        </p:spPr>
      </p:pic>
    </p:spTree>
    <p:extLst>
      <p:ext uri="{BB962C8B-B14F-4D97-AF65-F5344CB8AC3E}">
        <p14:creationId xmlns:p14="http://schemas.microsoft.com/office/powerpoint/2010/main" val="333785069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2" y="-147066"/>
            <a:ext cx="7581901" cy="886094"/>
          </a:xfrm>
        </p:spPr>
        <p:txBody>
          <a:bodyPr/>
          <a:lstStyle/>
          <a:p>
            <a:r>
              <a:rPr lang="en-US" sz="5400" dirty="0" smtClean="0"/>
              <a:t>Scintillation and Crystals</a:t>
            </a:r>
            <a:endParaRPr lang="en-US" sz="5400" dirty="0"/>
          </a:p>
        </p:txBody>
      </p:sp>
      <p:sp>
        <p:nvSpPr>
          <p:cNvPr id="3" name="Content Placeholder 2"/>
          <p:cNvSpPr>
            <a:spLocks noGrp="1"/>
          </p:cNvSpPr>
          <p:nvPr>
            <p:ph idx="1"/>
          </p:nvPr>
        </p:nvSpPr>
        <p:spPr>
          <a:xfrm>
            <a:off x="6173" y="739028"/>
            <a:ext cx="4610218" cy="4733582"/>
          </a:xfrm>
        </p:spPr>
        <p:txBody>
          <a:bodyPr/>
          <a:lstStyle/>
          <a:p>
            <a:pPr>
              <a:lnSpc>
                <a:spcPct val="90000"/>
              </a:lnSpc>
            </a:pPr>
            <a:r>
              <a:rPr lang="en-US" dirty="0" smtClean="0"/>
              <a:t>Calorimeters can be made of Inorganic Crystals, like BaF</a:t>
            </a:r>
            <a:r>
              <a:rPr lang="en-US" baseline="-25000" dirty="0" smtClean="0"/>
              <a:t>2.</a:t>
            </a:r>
            <a:r>
              <a:rPr lang="en-US" dirty="0" smtClean="0"/>
              <a:t> </a:t>
            </a:r>
          </a:p>
          <a:p>
            <a:pPr>
              <a:lnSpc>
                <a:spcPct val="90000"/>
              </a:lnSpc>
            </a:pPr>
            <a:r>
              <a:rPr lang="en-US" dirty="0"/>
              <a:t>A scintillator is a material that excites photons when </a:t>
            </a:r>
            <a:r>
              <a:rPr lang="en-US" dirty="0" smtClean="0"/>
              <a:t>a particle deposits energy.</a:t>
            </a:r>
          </a:p>
          <a:p>
            <a:pPr>
              <a:lnSpc>
                <a:spcPct val="90000"/>
              </a:lnSpc>
            </a:pPr>
            <a:r>
              <a:rPr lang="en-US" dirty="0" smtClean="0"/>
              <a:t>BaF</a:t>
            </a:r>
            <a:r>
              <a:rPr lang="en-US" baseline="-25000" dirty="0" smtClean="0"/>
              <a:t>2</a:t>
            </a:r>
            <a:r>
              <a:rPr lang="en-US" dirty="0" smtClean="0"/>
              <a:t> has two mechanisms of scintillation; known as the fast (.6 ns) and slow (620 ns) components. The fast component is relevant to accelerators</a:t>
            </a:r>
          </a:p>
        </p:txBody>
      </p:sp>
      <p:pic>
        <p:nvPicPr>
          <p:cNvPr id="4" name="Picture 3" descr="calorimeter.jpg"/>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5854720" y="4590924"/>
            <a:ext cx="2820291" cy="2126410"/>
          </a:xfrm>
          <a:prstGeom prst="rect">
            <a:avLst/>
          </a:prstGeom>
          <a:ln>
            <a:noFill/>
          </a:ln>
          <a:effectLst>
            <a:softEdge rad="112500"/>
          </a:effectLst>
        </p:spPr>
      </p:pic>
      <p:sp>
        <p:nvSpPr>
          <p:cNvPr id="5" name="TextBox 4"/>
          <p:cNvSpPr txBox="1"/>
          <p:nvPr/>
        </p:nvSpPr>
        <p:spPr>
          <a:xfrm rot="5400000">
            <a:off x="7775379" y="5462062"/>
            <a:ext cx="2162281" cy="507831"/>
          </a:xfrm>
          <a:prstGeom prst="rect">
            <a:avLst/>
          </a:prstGeom>
          <a:noFill/>
        </p:spPr>
        <p:txBody>
          <a:bodyPr wrap="square" rtlCol="0">
            <a:spAutoFit/>
          </a:bodyPr>
          <a:lstStyle/>
          <a:p>
            <a:r>
              <a:rPr lang="en-US" sz="900" dirty="0" smtClean="0"/>
              <a:t>Sketch for Mu2e Calorimeter. Source: http</a:t>
            </a:r>
            <a:r>
              <a:rPr lang="en-US" sz="900" dirty="0"/>
              <a:t>://mu2e.fnal.gov/public/project/reviews/images/Mu2e_Calo.jpg</a:t>
            </a:r>
          </a:p>
        </p:txBody>
      </p:sp>
      <p:pic>
        <p:nvPicPr>
          <p:cNvPr id="8" name="Picture 7" descr="be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84" y="4833199"/>
            <a:ext cx="5345382" cy="1768719"/>
          </a:xfrm>
          <a:prstGeom prst="rect">
            <a:avLst/>
          </a:prstGeom>
          <a:ln>
            <a:noFill/>
          </a:ln>
          <a:effectLst>
            <a:softEdge rad="112500"/>
          </a:effectLst>
        </p:spPr>
      </p:pic>
      <p:sp>
        <p:nvSpPr>
          <p:cNvPr id="9" name="TextBox 8"/>
          <p:cNvSpPr txBox="1"/>
          <p:nvPr/>
        </p:nvSpPr>
        <p:spPr>
          <a:xfrm>
            <a:off x="156984" y="6601918"/>
            <a:ext cx="4459407" cy="230832"/>
          </a:xfrm>
          <a:prstGeom prst="rect">
            <a:avLst/>
          </a:prstGeom>
          <a:noFill/>
        </p:spPr>
        <p:txBody>
          <a:bodyPr wrap="square" rtlCol="0">
            <a:spAutoFit/>
          </a:bodyPr>
          <a:lstStyle/>
          <a:p>
            <a:r>
              <a:rPr lang="en-US" sz="900" dirty="0" smtClean="0"/>
              <a:t>Sketch for 2020 Mu2e Beam on Fermilab. Source: http</a:t>
            </a:r>
            <a:r>
              <a:rPr lang="en-US" sz="900" dirty="0"/>
              <a:t>://mu2e.phy.duke.edu/</a:t>
            </a:r>
          </a:p>
        </p:txBody>
      </p:sp>
      <p:pic>
        <p:nvPicPr>
          <p:cNvPr id="10" name="Picture 9" descr="FitsBaF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6391" y="1113993"/>
            <a:ext cx="4240129" cy="3180097"/>
          </a:xfrm>
          <a:prstGeom prst="rect">
            <a:avLst/>
          </a:prstGeom>
          <a:ln>
            <a:noFill/>
          </a:ln>
          <a:effectLst>
            <a:softEdge rad="112500"/>
          </a:effectLst>
        </p:spPr>
      </p:pic>
      <p:sp>
        <p:nvSpPr>
          <p:cNvPr id="11" name="TextBox 10"/>
          <p:cNvSpPr txBox="1"/>
          <p:nvPr/>
        </p:nvSpPr>
        <p:spPr>
          <a:xfrm>
            <a:off x="4651028" y="4221592"/>
            <a:ext cx="4459407" cy="369332"/>
          </a:xfrm>
          <a:prstGeom prst="rect">
            <a:avLst/>
          </a:prstGeom>
          <a:noFill/>
        </p:spPr>
        <p:txBody>
          <a:bodyPr wrap="square" rtlCol="0">
            <a:spAutoFit/>
          </a:bodyPr>
          <a:lstStyle/>
          <a:p>
            <a:r>
              <a:rPr lang="en-US" sz="900" dirty="0" smtClean="0"/>
              <a:t>Emission Spectrum from manufacturer specification. Source: Ariel Hasse, </a:t>
            </a:r>
            <a:r>
              <a:rPr lang="en-US" sz="900" dirty="0" err="1" smtClean="0"/>
              <a:t>Hitlin’s</a:t>
            </a:r>
            <a:r>
              <a:rPr lang="en-US" sz="900" dirty="0" smtClean="0"/>
              <a:t> Lab, Caltech</a:t>
            </a:r>
            <a:endParaRPr lang="en-US" sz="900" dirty="0"/>
          </a:p>
        </p:txBody>
      </p:sp>
    </p:spTree>
    <p:extLst>
      <p:ext uri="{BB962C8B-B14F-4D97-AF65-F5344CB8AC3E}">
        <p14:creationId xmlns:p14="http://schemas.microsoft.com/office/powerpoint/2010/main" val="327560948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51" y="-21583"/>
            <a:ext cx="7581901" cy="1033777"/>
          </a:xfrm>
        </p:spPr>
        <p:txBody>
          <a:bodyPr/>
          <a:lstStyle/>
          <a:p>
            <a:pPr algn="l"/>
            <a:r>
              <a:rPr lang="en-US" sz="5400" dirty="0" smtClean="0"/>
              <a:t>Quenching Factor</a:t>
            </a:r>
            <a:endParaRPr lang="en-US" sz="5400" dirty="0"/>
          </a:p>
        </p:txBody>
      </p:sp>
      <p:sp>
        <p:nvSpPr>
          <p:cNvPr id="3" name="Content Placeholder 2"/>
          <p:cNvSpPr>
            <a:spLocks noGrp="1"/>
          </p:cNvSpPr>
          <p:nvPr>
            <p:ph idx="1"/>
          </p:nvPr>
        </p:nvSpPr>
        <p:spPr>
          <a:xfrm>
            <a:off x="78239" y="1113309"/>
            <a:ext cx="5119482" cy="3243321"/>
          </a:xfrm>
        </p:spPr>
        <p:txBody>
          <a:bodyPr>
            <a:normAutofit fontScale="85000" lnSpcReduction="10000"/>
          </a:bodyPr>
          <a:lstStyle/>
          <a:p>
            <a:r>
              <a:rPr lang="en-US" sz="2600" dirty="0"/>
              <a:t>Birk’s Law was created by J.B. Birk’s in 1964. It is considered to apply to all scintillators. </a:t>
            </a:r>
            <a:endParaRPr lang="en-US" sz="2600" dirty="0" smtClean="0"/>
          </a:p>
          <a:p>
            <a:r>
              <a:rPr lang="en-US" sz="2600" dirty="0" smtClean="0"/>
              <a:t>Energy is lost as particles travel through the crystal, however the scintillation light produced is not completely linear with energy deposition. This is described by kb, also known as the Quenching Factor</a:t>
            </a:r>
            <a:r>
              <a:rPr lang="en-US" dirty="0" smtClean="0"/>
              <a:t>.</a:t>
            </a:r>
          </a:p>
        </p:txBody>
      </p:sp>
      <p:pic>
        <p:nvPicPr>
          <p:cNvPr id="4" name="Picture 3" descr="decay-chain-ra22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7463" y="2833786"/>
            <a:ext cx="3421363" cy="2608790"/>
          </a:xfrm>
          <a:prstGeom prst="rect">
            <a:avLst/>
          </a:prstGeom>
          <a:ln>
            <a:noFill/>
          </a:ln>
          <a:effectLst>
            <a:softEdge rad="112500"/>
          </a:effectLst>
        </p:spPr>
      </p:pic>
      <p:sp>
        <p:nvSpPr>
          <p:cNvPr id="5" name="TextBox 4"/>
          <p:cNvSpPr txBox="1"/>
          <p:nvPr/>
        </p:nvSpPr>
        <p:spPr>
          <a:xfrm>
            <a:off x="85051" y="4203768"/>
            <a:ext cx="4267446" cy="3252172"/>
          </a:xfrm>
          <a:prstGeom prst="rect">
            <a:avLst/>
          </a:prstGeom>
          <a:noFill/>
        </p:spPr>
        <p:txBody>
          <a:bodyPr wrap="square" rtlCol="0">
            <a:spAutoFit/>
          </a:bodyPr>
          <a:lstStyle/>
          <a:p>
            <a:pPr marL="403225" lvl="0" indent="-403225">
              <a:spcBef>
                <a:spcPts val="2000"/>
              </a:spcBef>
              <a:buBlip>
                <a:blip r:embed="rId3"/>
              </a:buBlip>
            </a:pPr>
            <a:r>
              <a:rPr lang="en-US" sz="2200" b="1" dirty="0">
                <a:solidFill>
                  <a:srgbClr val="FFFFFF"/>
                </a:solidFill>
                <a:effectLst>
                  <a:outerShdw blurRad="101600" dist="63500" dir="2700000" algn="tl" rotWithShape="0">
                    <a:prstClr val="black">
                      <a:alpha val="75000"/>
                    </a:prstClr>
                  </a:outerShdw>
                </a:effectLst>
              </a:rPr>
              <a:t>In this experiment we use gamma and electron sources to </a:t>
            </a:r>
            <a:r>
              <a:rPr lang="en-US" sz="2200" b="1" dirty="0" smtClean="0">
                <a:solidFill>
                  <a:srgbClr val="FFFFFF"/>
                </a:solidFill>
                <a:effectLst>
                  <a:outerShdw blurRad="101600" dist="63500" dir="2700000" algn="tl" rotWithShape="0">
                    <a:prstClr val="black">
                      <a:alpha val="75000"/>
                    </a:prstClr>
                  </a:outerShdw>
                </a:effectLst>
              </a:rPr>
              <a:t>calibrate BaF</a:t>
            </a:r>
            <a:r>
              <a:rPr lang="en-US" sz="2200" b="1" baseline="-25000" dirty="0" smtClean="0">
                <a:solidFill>
                  <a:srgbClr val="FFFFFF"/>
                </a:solidFill>
                <a:effectLst>
                  <a:outerShdw blurRad="101600" dist="63500" dir="2700000" algn="tl" rotWithShape="0">
                    <a:prstClr val="black">
                      <a:alpha val="75000"/>
                    </a:prstClr>
                  </a:outerShdw>
                </a:effectLst>
              </a:rPr>
              <a:t>2.</a:t>
            </a:r>
            <a:r>
              <a:rPr lang="en-US" sz="2200" b="1" dirty="0" smtClean="0">
                <a:solidFill>
                  <a:srgbClr val="FFFFFF"/>
                </a:solidFill>
                <a:effectLst>
                  <a:outerShdw blurRad="101600" dist="63500" dir="2700000" algn="tl" rotWithShape="0">
                    <a:prstClr val="black">
                      <a:alpha val="75000"/>
                    </a:prstClr>
                  </a:outerShdw>
                </a:effectLst>
              </a:rPr>
              <a:t> The calibration allows us to find the quenching factor for alpha sources.</a:t>
            </a:r>
            <a:endParaRPr lang="en-US" sz="2400" b="1" dirty="0" smtClean="0">
              <a:solidFill>
                <a:srgbClr val="FFFFFF"/>
              </a:solidFill>
              <a:effectLst>
                <a:outerShdw blurRad="101600" dist="63500" dir="2700000" algn="tl" rotWithShape="0">
                  <a:prstClr val="black">
                    <a:alpha val="75000"/>
                  </a:prstClr>
                </a:outerShdw>
              </a:effectLst>
            </a:endParaRPr>
          </a:p>
          <a:p>
            <a:pPr lvl="0">
              <a:spcBef>
                <a:spcPts val="2000"/>
              </a:spcBef>
            </a:pPr>
            <a:endParaRPr lang="en-US" sz="2200" b="1" dirty="0">
              <a:solidFill>
                <a:srgbClr val="FFFFFF"/>
              </a:solidFill>
              <a:effectLst>
                <a:outerShdw blurRad="101600" dist="63500" dir="2700000" algn="tl" rotWithShape="0">
                  <a:prstClr val="black">
                    <a:alpha val="75000"/>
                  </a:prstClr>
                </a:outerShdw>
              </a:effectLst>
            </a:endParaRPr>
          </a:p>
          <a:p>
            <a:endParaRPr lang="en-US" dirty="0"/>
          </a:p>
        </p:txBody>
      </p:sp>
      <p:sp>
        <p:nvSpPr>
          <p:cNvPr id="6" name="TextBox 5"/>
          <p:cNvSpPr txBox="1"/>
          <p:nvPr/>
        </p:nvSpPr>
        <p:spPr>
          <a:xfrm rot="5400000">
            <a:off x="7434094" y="3757406"/>
            <a:ext cx="2428643" cy="646331"/>
          </a:xfrm>
          <a:prstGeom prst="rect">
            <a:avLst/>
          </a:prstGeom>
          <a:noFill/>
        </p:spPr>
        <p:txBody>
          <a:bodyPr wrap="square" rtlCol="0">
            <a:spAutoFit/>
          </a:bodyPr>
          <a:lstStyle/>
          <a:p>
            <a:r>
              <a:rPr lang="en-US" sz="900" dirty="0" smtClean="0"/>
              <a:t>The Four Alpha Decays from the natural Radium impurity in BaF</a:t>
            </a:r>
            <a:r>
              <a:rPr lang="en-US" sz="900" baseline="-25000" dirty="0" smtClean="0"/>
              <a:t>2</a:t>
            </a:r>
            <a:r>
              <a:rPr lang="en-US" sz="900" dirty="0" smtClean="0"/>
              <a:t>. Source:  http</a:t>
            </a:r>
            <a:r>
              <a:rPr lang="en-US" sz="900" dirty="0"/>
              <a:t>://</a:t>
            </a:r>
            <a:r>
              <a:rPr lang="en-US" sz="900" dirty="0" err="1"/>
              <a:t>en.allexperts.com</a:t>
            </a:r>
            <a:r>
              <a:rPr lang="en-US" sz="900" dirty="0"/>
              <a:t>/q/Nuclear-Power-2462/2013/5/ra226.htm</a:t>
            </a:r>
          </a:p>
        </p:txBody>
      </p:sp>
      <p:pic>
        <p:nvPicPr>
          <p:cNvPr id="7" name="Picture 6" descr="Screen Shot 2016-08-16 at 11.36.2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4879" y="731598"/>
            <a:ext cx="3073947" cy="1273735"/>
          </a:xfrm>
          <a:prstGeom prst="rect">
            <a:avLst/>
          </a:prstGeom>
          <a:ln>
            <a:solidFill>
              <a:schemeClr val="bg1"/>
            </a:solidFill>
          </a:ln>
          <a:effectLst>
            <a:softEdge rad="112500"/>
          </a:effectLst>
        </p:spPr>
      </p:pic>
      <p:sp>
        <p:nvSpPr>
          <p:cNvPr id="8" name="TextBox 7"/>
          <p:cNvSpPr txBox="1"/>
          <p:nvPr/>
        </p:nvSpPr>
        <p:spPr>
          <a:xfrm rot="5400000">
            <a:off x="7872077" y="906445"/>
            <a:ext cx="1381210" cy="923330"/>
          </a:xfrm>
          <a:prstGeom prst="rect">
            <a:avLst/>
          </a:prstGeom>
          <a:noFill/>
        </p:spPr>
        <p:txBody>
          <a:bodyPr wrap="square" rtlCol="0">
            <a:spAutoFit/>
          </a:bodyPr>
          <a:lstStyle/>
          <a:p>
            <a:r>
              <a:rPr lang="en-US" sz="900" dirty="0"/>
              <a:t>The Differential Version of Birk’s Law. Source: https://</a:t>
            </a:r>
            <a:r>
              <a:rPr lang="en-US" sz="900" dirty="0" err="1"/>
              <a:t>en.wikipedia.org</a:t>
            </a:r>
            <a:r>
              <a:rPr lang="en-US" sz="900" dirty="0"/>
              <a:t>/wiki/Birks%27_Law</a:t>
            </a:r>
          </a:p>
          <a:p>
            <a:endParaRPr lang="en-US" dirty="0"/>
          </a:p>
        </p:txBody>
      </p:sp>
      <p:cxnSp>
        <p:nvCxnSpPr>
          <p:cNvPr id="12" name="Straight Arrow Connector 11"/>
          <p:cNvCxnSpPr>
            <a:stCxn id="13" idx="3"/>
          </p:cNvCxnSpPr>
          <p:nvPr/>
        </p:nvCxnSpPr>
        <p:spPr>
          <a:xfrm flipH="1" flipV="1">
            <a:off x="7473980" y="1816493"/>
            <a:ext cx="849367" cy="56538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3" name="TextBox 12"/>
          <p:cNvSpPr txBox="1"/>
          <p:nvPr/>
        </p:nvSpPr>
        <p:spPr>
          <a:xfrm>
            <a:off x="6093644" y="2058715"/>
            <a:ext cx="2229703" cy="646331"/>
          </a:xfrm>
          <a:prstGeom prst="rect">
            <a:avLst/>
          </a:prstGeom>
          <a:noFill/>
        </p:spPr>
        <p:txBody>
          <a:bodyPr wrap="square" rtlCol="0">
            <a:spAutoFit/>
          </a:bodyPr>
          <a:lstStyle/>
          <a:p>
            <a:r>
              <a:rPr lang="en-US" dirty="0" smtClean="0"/>
              <a:t>Birk’s Constant (Quenching Factor)</a:t>
            </a:r>
            <a:endParaRPr lang="en-US" dirty="0"/>
          </a:p>
        </p:txBody>
      </p:sp>
      <p:pic>
        <p:nvPicPr>
          <p:cNvPr id="15" name="Picture 14" descr="Screen Shot 2016-08-16 at 1.26.5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2838" y="5672212"/>
            <a:ext cx="4572248" cy="935897"/>
          </a:xfrm>
          <a:prstGeom prst="rect">
            <a:avLst/>
          </a:prstGeom>
          <a:ln>
            <a:noFill/>
          </a:ln>
          <a:effectLst>
            <a:softEdge rad="112500"/>
          </a:effectLst>
        </p:spPr>
      </p:pic>
      <p:sp>
        <p:nvSpPr>
          <p:cNvPr id="19" name="TextBox 18"/>
          <p:cNvSpPr txBox="1"/>
          <p:nvPr/>
        </p:nvSpPr>
        <p:spPr>
          <a:xfrm>
            <a:off x="4204406" y="6492693"/>
            <a:ext cx="4510680" cy="230832"/>
          </a:xfrm>
          <a:prstGeom prst="rect">
            <a:avLst/>
          </a:prstGeom>
          <a:noFill/>
        </p:spPr>
        <p:txBody>
          <a:bodyPr wrap="square" rtlCol="0">
            <a:spAutoFit/>
          </a:bodyPr>
          <a:lstStyle/>
          <a:p>
            <a:r>
              <a:rPr lang="en-US" sz="900" dirty="0" smtClean="0"/>
              <a:t>Quenching Factor components. Source: Hallman </a:t>
            </a:r>
            <a:r>
              <a:rPr lang="en-US" sz="900" dirty="0" err="1" smtClean="0"/>
              <a:t>Gestsson</a:t>
            </a:r>
            <a:r>
              <a:rPr lang="en-US" sz="900" dirty="0" smtClean="0"/>
              <a:t>, </a:t>
            </a:r>
            <a:r>
              <a:rPr lang="en-US" sz="900" dirty="0" err="1" smtClean="0"/>
              <a:t>Hitlin’s</a:t>
            </a:r>
            <a:r>
              <a:rPr lang="en-US" sz="900" dirty="0" smtClean="0"/>
              <a:t> Lab, SURF Caltech</a:t>
            </a:r>
            <a:endParaRPr lang="en-US" sz="900" dirty="0"/>
          </a:p>
        </p:txBody>
      </p:sp>
    </p:spTree>
    <p:extLst>
      <p:ext uri="{BB962C8B-B14F-4D97-AF65-F5344CB8AC3E}">
        <p14:creationId xmlns:p14="http://schemas.microsoft.com/office/powerpoint/2010/main" val="171344208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325" y="-261296"/>
            <a:ext cx="8361363" cy="1126585"/>
          </a:xfrm>
        </p:spPr>
        <p:txBody>
          <a:bodyPr/>
          <a:lstStyle/>
          <a:p>
            <a:r>
              <a:rPr lang="en-US" sz="5400" dirty="0" smtClean="0"/>
              <a:t>Experimental Configuration</a:t>
            </a:r>
            <a:endParaRPr lang="en-US" sz="5400" dirty="0"/>
          </a:p>
        </p:txBody>
      </p:sp>
      <p:sp>
        <p:nvSpPr>
          <p:cNvPr id="3" name="Content Placeholder 2"/>
          <p:cNvSpPr>
            <a:spLocks noGrp="1"/>
          </p:cNvSpPr>
          <p:nvPr>
            <p:ph idx="1"/>
          </p:nvPr>
        </p:nvSpPr>
        <p:spPr>
          <a:xfrm>
            <a:off x="295326" y="773020"/>
            <a:ext cx="5748398" cy="2887318"/>
          </a:xfrm>
        </p:spPr>
        <p:txBody>
          <a:bodyPr>
            <a:normAutofit fontScale="92500"/>
          </a:bodyPr>
          <a:lstStyle/>
          <a:p>
            <a:r>
              <a:rPr lang="en-US" dirty="0" smtClean="0"/>
              <a:t>The voltage generator powers the Photomultiplier Tube (PMT) and it sends energy values to the Caen data compiler. </a:t>
            </a:r>
          </a:p>
          <a:p>
            <a:r>
              <a:rPr lang="en-US" dirty="0" smtClean="0"/>
              <a:t>Changing the voltage varies how the channels are spaced. So for each PMT for every source the voltage must be the same. </a:t>
            </a:r>
          </a:p>
        </p:txBody>
      </p:sp>
      <p:sp>
        <p:nvSpPr>
          <p:cNvPr id="5" name="TextBox 4"/>
          <p:cNvSpPr txBox="1"/>
          <p:nvPr/>
        </p:nvSpPr>
        <p:spPr>
          <a:xfrm>
            <a:off x="295327" y="3441680"/>
            <a:ext cx="3041846" cy="3416320"/>
          </a:xfrm>
          <a:prstGeom prst="rect">
            <a:avLst/>
          </a:prstGeom>
          <a:noFill/>
        </p:spPr>
        <p:txBody>
          <a:bodyPr wrap="square" rtlCol="0">
            <a:spAutoFit/>
          </a:bodyPr>
          <a:lstStyle/>
          <a:p>
            <a:pPr marL="403225" lvl="0" indent="-403225">
              <a:spcBef>
                <a:spcPts val="2000"/>
              </a:spcBef>
              <a:buBlip>
                <a:blip r:embed="rId2"/>
              </a:buBlip>
            </a:pPr>
            <a:r>
              <a:rPr lang="en-US" sz="2200" b="1" dirty="0">
                <a:solidFill>
                  <a:srgbClr val="FFFFFF"/>
                </a:solidFill>
                <a:effectLst>
                  <a:outerShdw blurRad="101600" dist="63500" dir="2700000" algn="tl" rotWithShape="0">
                    <a:prstClr val="black">
                      <a:alpha val="75000"/>
                    </a:prstClr>
                  </a:outerShdw>
                </a:effectLst>
              </a:rPr>
              <a:t>We are using five sources; Cesium 137, Sodium 22, Americium-Beryllium 241, Cobalt 60, and Radium 226 which is a natural impurity in BaF</a:t>
            </a:r>
            <a:r>
              <a:rPr lang="en-US" sz="2200" b="1" baseline="-25000" dirty="0">
                <a:solidFill>
                  <a:srgbClr val="FFFFFF"/>
                </a:solidFill>
                <a:effectLst>
                  <a:outerShdw blurRad="101600" dist="63500" dir="2700000" algn="tl" rotWithShape="0">
                    <a:prstClr val="black">
                      <a:alpha val="75000"/>
                    </a:prstClr>
                  </a:outerShdw>
                </a:effectLst>
              </a:rPr>
              <a:t>2. </a:t>
            </a:r>
            <a:endParaRPr lang="en-US" sz="2200" b="1" dirty="0">
              <a:solidFill>
                <a:srgbClr val="FFFFFF"/>
              </a:solidFill>
              <a:effectLst>
                <a:outerShdw blurRad="101600" dist="63500" dir="2700000" algn="tl" rotWithShape="0">
                  <a:prstClr val="black">
                    <a:alpha val="75000"/>
                  </a:prstClr>
                </a:outerShdw>
              </a:effectLst>
            </a:endParaRPr>
          </a:p>
          <a:p>
            <a:endParaRPr lang="en-US" dirty="0"/>
          </a:p>
        </p:txBody>
      </p:sp>
      <p:sp>
        <p:nvSpPr>
          <p:cNvPr id="7" name="Rectangle 6"/>
          <p:cNvSpPr/>
          <p:nvPr/>
        </p:nvSpPr>
        <p:spPr>
          <a:xfrm>
            <a:off x="3933527" y="3622069"/>
            <a:ext cx="3471946" cy="1597493"/>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8" name="Rectangle 7"/>
          <p:cNvSpPr/>
          <p:nvPr/>
        </p:nvSpPr>
        <p:spPr>
          <a:xfrm>
            <a:off x="4192355" y="4482753"/>
            <a:ext cx="1071039" cy="48958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477602" y="4482753"/>
            <a:ext cx="566121" cy="48958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390089" y="3929827"/>
            <a:ext cx="747163" cy="6578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401099" y="5632689"/>
            <a:ext cx="1285247" cy="90267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3" name="Rectangle 12"/>
          <p:cNvSpPr/>
          <p:nvPr/>
        </p:nvSpPr>
        <p:spPr>
          <a:xfrm>
            <a:off x="7555914" y="4661649"/>
            <a:ext cx="1285247" cy="90267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5" name="Rectangle 14"/>
          <p:cNvSpPr/>
          <p:nvPr/>
        </p:nvSpPr>
        <p:spPr>
          <a:xfrm>
            <a:off x="3933527" y="5632689"/>
            <a:ext cx="1285247" cy="90267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4" name="TextBox 13"/>
          <p:cNvSpPr txBox="1"/>
          <p:nvPr/>
        </p:nvSpPr>
        <p:spPr>
          <a:xfrm>
            <a:off x="4070871" y="5738633"/>
            <a:ext cx="1054818" cy="646331"/>
          </a:xfrm>
          <a:prstGeom prst="rect">
            <a:avLst/>
          </a:prstGeom>
          <a:noFill/>
        </p:spPr>
        <p:txBody>
          <a:bodyPr wrap="square" rtlCol="0">
            <a:spAutoFit/>
          </a:bodyPr>
          <a:lstStyle/>
          <a:p>
            <a:r>
              <a:rPr lang="en-US" dirty="0" smtClean="0"/>
              <a:t>Voltage </a:t>
            </a:r>
          </a:p>
          <a:p>
            <a:r>
              <a:rPr lang="en-US" dirty="0" smtClean="0"/>
              <a:t>Supply</a:t>
            </a:r>
            <a:endParaRPr lang="en-US" dirty="0"/>
          </a:p>
        </p:txBody>
      </p:sp>
      <p:sp>
        <p:nvSpPr>
          <p:cNvPr id="16" name="TextBox 15"/>
          <p:cNvSpPr txBox="1"/>
          <p:nvPr/>
        </p:nvSpPr>
        <p:spPr>
          <a:xfrm>
            <a:off x="5477602" y="5760859"/>
            <a:ext cx="1652461" cy="646331"/>
          </a:xfrm>
          <a:prstGeom prst="rect">
            <a:avLst/>
          </a:prstGeom>
          <a:noFill/>
        </p:spPr>
        <p:txBody>
          <a:bodyPr wrap="square" rtlCol="0">
            <a:spAutoFit/>
          </a:bodyPr>
          <a:lstStyle/>
          <a:p>
            <a:r>
              <a:rPr lang="en-US" dirty="0" smtClean="0"/>
              <a:t>Caen; Data</a:t>
            </a:r>
          </a:p>
          <a:p>
            <a:r>
              <a:rPr lang="en-US" dirty="0" smtClean="0"/>
              <a:t>Compiler</a:t>
            </a:r>
          </a:p>
        </p:txBody>
      </p:sp>
      <p:sp>
        <p:nvSpPr>
          <p:cNvPr id="17" name="TextBox 16"/>
          <p:cNvSpPr txBox="1"/>
          <p:nvPr/>
        </p:nvSpPr>
        <p:spPr>
          <a:xfrm>
            <a:off x="7562729" y="5015179"/>
            <a:ext cx="1927871" cy="369332"/>
          </a:xfrm>
          <a:prstGeom prst="rect">
            <a:avLst/>
          </a:prstGeom>
          <a:noFill/>
        </p:spPr>
        <p:txBody>
          <a:bodyPr wrap="square" rtlCol="0">
            <a:spAutoFit/>
          </a:bodyPr>
          <a:lstStyle/>
          <a:p>
            <a:r>
              <a:rPr lang="en-US" dirty="0" smtClean="0"/>
              <a:t>Computer</a:t>
            </a:r>
            <a:endParaRPr lang="en-US" dirty="0"/>
          </a:p>
        </p:txBody>
      </p:sp>
      <p:sp>
        <p:nvSpPr>
          <p:cNvPr id="18" name="TextBox 17"/>
          <p:cNvSpPr txBox="1"/>
          <p:nvPr/>
        </p:nvSpPr>
        <p:spPr>
          <a:xfrm>
            <a:off x="4202525" y="4498052"/>
            <a:ext cx="1700928" cy="369332"/>
          </a:xfrm>
          <a:prstGeom prst="rect">
            <a:avLst/>
          </a:prstGeom>
          <a:noFill/>
        </p:spPr>
        <p:txBody>
          <a:bodyPr wrap="square" rtlCol="0">
            <a:spAutoFit/>
          </a:bodyPr>
          <a:lstStyle/>
          <a:p>
            <a:r>
              <a:rPr lang="en-US" dirty="0" smtClean="0">
                <a:solidFill>
                  <a:schemeClr val="bg1"/>
                </a:solidFill>
              </a:rPr>
              <a:t>PMT</a:t>
            </a:r>
            <a:endParaRPr lang="en-US" dirty="0">
              <a:solidFill>
                <a:schemeClr val="bg1"/>
              </a:solidFill>
            </a:endParaRPr>
          </a:p>
        </p:txBody>
      </p:sp>
      <p:sp>
        <p:nvSpPr>
          <p:cNvPr id="19" name="TextBox 18"/>
          <p:cNvSpPr txBox="1"/>
          <p:nvPr/>
        </p:nvSpPr>
        <p:spPr>
          <a:xfrm>
            <a:off x="5477602" y="4587706"/>
            <a:ext cx="688526" cy="369332"/>
          </a:xfrm>
          <a:prstGeom prst="rect">
            <a:avLst/>
          </a:prstGeom>
          <a:noFill/>
        </p:spPr>
        <p:txBody>
          <a:bodyPr wrap="square" rtlCol="0">
            <a:spAutoFit/>
          </a:bodyPr>
          <a:lstStyle/>
          <a:p>
            <a:r>
              <a:rPr lang="en-US" dirty="0" smtClean="0">
                <a:solidFill>
                  <a:srgbClr val="000000"/>
                </a:solidFill>
              </a:rPr>
              <a:t>BaF</a:t>
            </a:r>
            <a:r>
              <a:rPr lang="en-US" baseline="-25000" dirty="0" smtClean="0">
                <a:solidFill>
                  <a:srgbClr val="000000"/>
                </a:solidFill>
              </a:rPr>
              <a:t>2</a:t>
            </a:r>
            <a:endParaRPr lang="en-US" dirty="0">
              <a:solidFill>
                <a:srgbClr val="000000"/>
              </a:solidFill>
            </a:endParaRPr>
          </a:p>
        </p:txBody>
      </p:sp>
      <p:sp>
        <p:nvSpPr>
          <p:cNvPr id="20" name="TextBox 19"/>
          <p:cNvSpPr txBox="1"/>
          <p:nvPr/>
        </p:nvSpPr>
        <p:spPr>
          <a:xfrm>
            <a:off x="6316568" y="3941375"/>
            <a:ext cx="1088905" cy="646331"/>
          </a:xfrm>
          <a:prstGeom prst="rect">
            <a:avLst/>
          </a:prstGeom>
          <a:noFill/>
        </p:spPr>
        <p:txBody>
          <a:bodyPr wrap="square" rtlCol="0">
            <a:spAutoFit/>
          </a:bodyPr>
          <a:lstStyle/>
          <a:p>
            <a:r>
              <a:rPr lang="en-US" dirty="0" smtClean="0">
                <a:solidFill>
                  <a:srgbClr val="000000"/>
                </a:solidFill>
              </a:rPr>
              <a:t>Source</a:t>
            </a:r>
          </a:p>
          <a:p>
            <a:r>
              <a:rPr lang="en-US" dirty="0" smtClean="0">
                <a:solidFill>
                  <a:srgbClr val="000000"/>
                </a:solidFill>
              </a:rPr>
              <a:t>(Opt.)</a:t>
            </a:r>
            <a:endParaRPr lang="en-US" dirty="0">
              <a:solidFill>
                <a:srgbClr val="000000"/>
              </a:solidFill>
            </a:endParaRPr>
          </a:p>
        </p:txBody>
      </p:sp>
      <p:cxnSp>
        <p:nvCxnSpPr>
          <p:cNvPr id="22" name="Elbow Connector 21"/>
          <p:cNvCxnSpPr>
            <a:stCxn id="15" idx="1"/>
            <a:endCxn id="18" idx="1"/>
          </p:cNvCxnSpPr>
          <p:nvPr/>
        </p:nvCxnSpPr>
        <p:spPr>
          <a:xfrm rot="10800000" flipH="1">
            <a:off x="3933527" y="4682718"/>
            <a:ext cx="268998" cy="1401306"/>
          </a:xfrm>
          <a:prstGeom prst="bentConnector3">
            <a:avLst>
              <a:gd name="adj1" fmla="val -84982"/>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2" name="Elbow Connector 31"/>
          <p:cNvCxnSpPr>
            <a:stCxn id="8" idx="2"/>
            <a:endCxn id="12" idx="0"/>
          </p:cNvCxnSpPr>
          <p:nvPr/>
        </p:nvCxnSpPr>
        <p:spPr>
          <a:xfrm rot="16200000" flipH="1">
            <a:off x="5055623" y="4644589"/>
            <a:ext cx="660352" cy="1315848"/>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cxnSp>
        <p:nvCxnSpPr>
          <p:cNvPr id="43" name="Elbow Connector 42"/>
          <p:cNvCxnSpPr>
            <a:stCxn id="10" idx="2"/>
          </p:cNvCxnSpPr>
          <p:nvPr/>
        </p:nvCxnSpPr>
        <p:spPr>
          <a:xfrm rot="5400000">
            <a:off x="6400281" y="4503994"/>
            <a:ext cx="279678" cy="447103"/>
          </a:xfrm>
          <a:prstGeom prst="bentConnector2">
            <a:avLst/>
          </a:prstGeom>
          <a:ln>
            <a:tailEnd type="arrow"/>
          </a:ln>
        </p:spPr>
        <p:style>
          <a:lnRef idx="2">
            <a:schemeClr val="accent6"/>
          </a:lnRef>
          <a:fillRef idx="0">
            <a:schemeClr val="accent6"/>
          </a:fillRef>
          <a:effectRef idx="1">
            <a:schemeClr val="accent6"/>
          </a:effectRef>
          <a:fontRef idx="minor">
            <a:schemeClr val="tx1"/>
          </a:fontRef>
        </p:style>
      </p:cxnSp>
      <p:sp>
        <p:nvSpPr>
          <p:cNvPr id="45" name="TextBox 44"/>
          <p:cNvSpPr txBox="1"/>
          <p:nvPr/>
        </p:nvSpPr>
        <p:spPr>
          <a:xfrm>
            <a:off x="4174489" y="3756709"/>
            <a:ext cx="1869234" cy="369332"/>
          </a:xfrm>
          <a:prstGeom prst="rect">
            <a:avLst/>
          </a:prstGeom>
          <a:noFill/>
        </p:spPr>
        <p:txBody>
          <a:bodyPr wrap="square" rtlCol="0">
            <a:spAutoFit/>
          </a:bodyPr>
          <a:lstStyle/>
          <a:p>
            <a:r>
              <a:rPr lang="en-US" dirty="0" smtClean="0"/>
              <a:t>Light Sealed Box</a:t>
            </a:r>
            <a:endParaRPr lang="en-US" dirty="0"/>
          </a:p>
        </p:txBody>
      </p:sp>
      <p:cxnSp>
        <p:nvCxnSpPr>
          <p:cNvPr id="47" name="Elbow Connector 46"/>
          <p:cNvCxnSpPr/>
          <p:nvPr/>
        </p:nvCxnSpPr>
        <p:spPr>
          <a:xfrm flipV="1">
            <a:off x="6649377" y="5384511"/>
            <a:ext cx="913352" cy="699026"/>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cxnSp>
        <p:nvCxnSpPr>
          <p:cNvPr id="52" name="Straight Connector 51"/>
          <p:cNvCxnSpPr/>
          <p:nvPr/>
        </p:nvCxnSpPr>
        <p:spPr>
          <a:xfrm flipH="1">
            <a:off x="5125689" y="4682719"/>
            <a:ext cx="351913" cy="0"/>
          </a:xfrm>
          <a:prstGeom prst="line">
            <a:avLst/>
          </a:prstGeom>
        </p:spPr>
        <p:style>
          <a:lnRef idx="2">
            <a:schemeClr val="accent6"/>
          </a:lnRef>
          <a:fillRef idx="0">
            <a:schemeClr val="accent6"/>
          </a:fillRef>
          <a:effectRef idx="1">
            <a:schemeClr val="accent6"/>
          </a:effectRef>
          <a:fontRef idx="minor">
            <a:schemeClr val="tx1"/>
          </a:fontRef>
        </p:style>
      </p:cxnSp>
      <p:sp>
        <p:nvSpPr>
          <p:cNvPr id="54" name="TextBox 53"/>
          <p:cNvSpPr txBox="1"/>
          <p:nvPr/>
        </p:nvSpPr>
        <p:spPr>
          <a:xfrm>
            <a:off x="7555914" y="3387377"/>
            <a:ext cx="1587173" cy="1200329"/>
          </a:xfrm>
          <a:prstGeom prst="rect">
            <a:avLst/>
          </a:prstGeom>
          <a:noFill/>
        </p:spPr>
        <p:txBody>
          <a:bodyPr wrap="square" rtlCol="0">
            <a:spAutoFit/>
          </a:bodyPr>
          <a:lstStyle/>
          <a:p>
            <a:r>
              <a:rPr lang="en-US" dirty="0" smtClean="0"/>
              <a:t>Schematic Diagram of Set- up. </a:t>
            </a:r>
          </a:p>
          <a:p>
            <a:r>
              <a:rPr lang="en-US" sz="900" dirty="0" smtClean="0"/>
              <a:t>Source: Ariel Hasse, </a:t>
            </a:r>
            <a:r>
              <a:rPr lang="en-US" sz="900" dirty="0" err="1" smtClean="0"/>
              <a:t>Hitlin’s</a:t>
            </a:r>
            <a:r>
              <a:rPr lang="en-US" sz="900" dirty="0" smtClean="0"/>
              <a:t> Lab, Caltech</a:t>
            </a:r>
            <a:endParaRPr lang="en-US" sz="900" dirty="0"/>
          </a:p>
        </p:txBody>
      </p:sp>
      <p:sp>
        <p:nvSpPr>
          <p:cNvPr id="55" name="Rectangle 54"/>
          <p:cNvSpPr/>
          <p:nvPr/>
        </p:nvSpPr>
        <p:spPr>
          <a:xfrm>
            <a:off x="7221000" y="5966542"/>
            <a:ext cx="1435688" cy="77063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6" name="TextBox 65"/>
          <p:cNvSpPr txBox="1"/>
          <p:nvPr/>
        </p:nvSpPr>
        <p:spPr>
          <a:xfrm>
            <a:off x="7194829" y="6090846"/>
            <a:ext cx="1461859" cy="646331"/>
          </a:xfrm>
          <a:prstGeom prst="rect">
            <a:avLst/>
          </a:prstGeom>
          <a:noFill/>
        </p:spPr>
        <p:txBody>
          <a:bodyPr wrap="square" rtlCol="0">
            <a:spAutoFit/>
          </a:bodyPr>
          <a:lstStyle/>
          <a:p>
            <a:r>
              <a:rPr lang="en-US" dirty="0" smtClean="0"/>
              <a:t>Temperature</a:t>
            </a:r>
          </a:p>
          <a:p>
            <a:r>
              <a:rPr lang="en-US" dirty="0" smtClean="0"/>
              <a:t>Probe</a:t>
            </a:r>
            <a:endParaRPr lang="en-US" dirty="0"/>
          </a:p>
        </p:txBody>
      </p:sp>
      <p:cxnSp>
        <p:nvCxnSpPr>
          <p:cNvPr id="71" name="Elbow Connector 70"/>
          <p:cNvCxnSpPr>
            <a:stCxn id="66" idx="3"/>
            <a:endCxn id="13" idx="2"/>
          </p:cNvCxnSpPr>
          <p:nvPr/>
        </p:nvCxnSpPr>
        <p:spPr>
          <a:xfrm flipH="1" flipV="1">
            <a:off x="8198538" y="5564319"/>
            <a:ext cx="458150" cy="849693"/>
          </a:xfrm>
          <a:prstGeom prst="bentConnector4">
            <a:avLst>
              <a:gd name="adj1" fmla="val -49896"/>
              <a:gd name="adj2" fmla="val 69017"/>
            </a:avLst>
          </a:prstGeom>
          <a:ln>
            <a:tailEnd type="arrow"/>
          </a:ln>
        </p:spPr>
        <p:style>
          <a:lnRef idx="2">
            <a:schemeClr val="accent1"/>
          </a:lnRef>
          <a:fillRef idx="0">
            <a:schemeClr val="accent1"/>
          </a:fillRef>
          <a:effectRef idx="1">
            <a:schemeClr val="accent1"/>
          </a:effectRef>
          <a:fontRef idx="minor">
            <a:schemeClr val="tx1"/>
          </a:fontRef>
        </p:style>
      </p:cxnSp>
      <p:pic>
        <p:nvPicPr>
          <p:cNvPr id="78" name="Picture 77" descr="IMG_252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3439" y="865289"/>
            <a:ext cx="2882779" cy="2162085"/>
          </a:xfrm>
          <a:prstGeom prst="rect">
            <a:avLst/>
          </a:prstGeom>
          <a:ln>
            <a:noFill/>
          </a:ln>
          <a:effectLst>
            <a:softEdge rad="112500"/>
          </a:effectLst>
        </p:spPr>
      </p:pic>
      <p:sp>
        <p:nvSpPr>
          <p:cNvPr id="79" name="TextBox 78"/>
          <p:cNvSpPr txBox="1"/>
          <p:nvPr/>
        </p:nvSpPr>
        <p:spPr>
          <a:xfrm rot="5400000">
            <a:off x="7585795" y="1830575"/>
            <a:ext cx="2299903" cy="369332"/>
          </a:xfrm>
          <a:prstGeom prst="rect">
            <a:avLst/>
          </a:prstGeom>
          <a:noFill/>
        </p:spPr>
        <p:txBody>
          <a:bodyPr wrap="square" rtlCol="0">
            <a:spAutoFit/>
          </a:bodyPr>
          <a:lstStyle/>
          <a:p>
            <a:r>
              <a:rPr lang="en-US" sz="900" dirty="0" err="1" smtClean="0"/>
              <a:t>Solarblind</a:t>
            </a:r>
            <a:r>
              <a:rPr lang="en-US" sz="900" dirty="0" smtClean="0"/>
              <a:t> PMT set-up with crystal and Na 22. Source: Ariel Hasse, </a:t>
            </a:r>
            <a:r>
              <a:rPr lang="en-US" sz="900" dirty="0" err="1" smtClean="0"/>
              <a:t>Hitlin’s</a:t>
            </a:r>
            <a:r>
              <a:rPr lang="en-US" sz="900" dirty="0" smtClean="0"/>
              <a:t> Lab, Caltech</a:t>
            </a:r>
            <a:endParaRPr lang="en-US" sz="900" dirty="0"/>
          </a:p>
        </p:txBody>
      </p:sp>
    </p:spTree>
    <p:extLst>
      <p:ext uri="{BB962C8B-B14F-4D97-AF65-F5344CB8AC3E}">
        <p14:creationId xmlns:p14="http://schemas.microsoft.com/office/powerpoint/2010/main" val="115427310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1444" y="-132914"/>
            <a:ext cx="7581901" cy="900863"/>
          </a:xfrm>
        </p:spPr>
        <p:txBody>
          <a:bodyPr/>
          <a:lstStyle/>
          <a:p>
            <a:r>
              <a:rPr lang="en-US" sz="5400" dirty="0" smtClean="0"/>
              <a:t>Data Collection</a:t>
            </a:r>
            <a:endParaRPr lang="en-US" sz="5400" dirty="0"/>
          </a:p>
        </p:txBody>
      </p:sp>
      <p:sp>
        <p:nvSpPr>
          <p:cNvPr id="3" name="Content Placeholder 2"/>
          <p:cNvSpPr>
            <a:spLocks noGrp="1"/>
          </p:cNvSpPr>
          <p:nvPr>
            <p:ph idx="1"/>
          </p:nvPr>
        </p:nvSpPr>
        <p:spPr>
          <a:xfrm>
            <a:off x="0" y="1871644"/>
            <a:ext cx="5199501" cy="1949983"/>
          </a:xfrm>
        </p:spPr>
        <p:txBody>
          <a:bodyPr>
            <a:normAutofit fontScale="92500"/>
          </a:bodyPr>
          <a:lstStyle/>
          <a:p>
            <a:pPr>
              <a:lnSpc>
                <a:spcPct val="90000"/>
              </a:lnSpc>
            </a:pPr>
            <a:r>
              <a:rPr lang="en-US" dirty="0" smtClean="0"/>
              <a:t>The channels on the x-axis represent an energy value based on binning, the source, the PMT, and the voltage.</a:t>
            </a:r>
          </a:p>
          <a:p>
            <a:pPr>
              <a:lnSpc>
                <a:spcPct val="90000"/>
              </a:lnSpc>
            </a:pPr>
            <a:r>
              <a:rPr lang="en-US" dirty="0" smtClean="0"/>
              <a:t>The position of the peaks is the energy of the decaying source. </a:t>
            </a:r>
            <a:endParaRPr lang="en-US" dirty="0"/>
          </a:p>
        </p:txBody>
      </p:sp>
      <p:pic>
        <p:nvPicPr>
          <p:cNvPr id="4" name="Picture 3" descr="cha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9501" y="2163611"/>
            <a:ext cx="3660248" cy="4411068"/>
          </a:xfrm>
          <a:prstGeom prst="rect">
            <a:avLst/>
          </a:prstGeom>
          <a:ln>
            <a:noFill/>
          </a:ln>
          <a:effectLst>
            <a:softEdge rad="112500"/>
          </a:effectLst>
        </p:spPr>
      </p:pic>
      <p:pic>
        <p:nvPicPr>
          <p:cNvPr id="5" name="Picture 4" descr="pl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13" y="3685117"/>
            <a:ext cx="4859879" cy="2889562"/>
          </a:xfrm>
          <a:prstGeom prst="rect">
            <a:avLst/>
          </a:prstGeom>
          <a:ln>
            <a:noFill/>
          </a:ln>
          <a:effectLst>
            <a:softEdge rad="112500"/>
          </a:effectLst>
        </p:spPr>
      </p:pic>
      <p:sp>
        <p:nvSpPr>
          <p:cNvPr id="6" name="TextBox 5"/>
          <p:cNvSpPr txBox="1"/>
          <p:nvPr/>
        </p:nvSpPr>
        <p:spPr>
          <a:xfrm>
            <a:off x="0" y="778616"/>
            <a:ext cx="8693345" cy="1384995"/>
          </a:xfrm>
          <a:prstGeom prst="rect">
            <a:avLst/>
          </a:prstGeom>
          <a:noFill/>
        </p:spPr>
        <p:txBody>
          <a:bodyPr wrap="square" rtlCol="0">
            <a:spAutoFit/>
          </a:bodyPr>
          <a:lstStyle/>
          <a:p>
            <a:pPr marL="403225" lvl="0" indent="-403225">
              <a:spcBef>
                <a:spcPts val="2000"/>
              </a:spcBef>
              <a:buBlip>
                <a:blip r:embed="rId4"/>
              </a:buBlip>
            </a:pPr>
            <a:r>
              <a:rPr lang="en-US" sz="2200" b="1" dirty="0">
                <a:solidFill>
                  <a:srgbClr val="FFFFFF"/>
                </a:solidFill>
                <a:effectLst>
                  <a:outerShdw blurRad="101600" dist="63500" dir="2700000" algn="tl" rotWithShape="0">
                    <a:prstClr val="black">
                      <a:alpha val="75000"/>
                    </a:prstClr>
                  </a:outerShdw>
                </a:effectLst>
              </a:rPr>
              <a:t>The Binning size is in </a:t>
            </a:r>
            <a:r>
              <a:rPr lang="en-US" sz="2200" b="1" dirty="0" err="1" smtClean="0">
                <a:solidFill>
                  <a:srgbClr val="FFFFFF"/>
                </a:solidFill>
                <a:effectLst>
                  <a:outerShdw blurRad="101600" dist="63500" dir="2700000" algn="tl" rotWithShape="0">
                    <a:prstClr val="black">
                      <a:alpha val="75000"/>
                    </a:prstClr>
                  </a:outerShdw>
                </a:effectLst>
              </a:rPr>
              <a:t>femto</a:t>
            </a:r>
            <a:r>
              <a:rPr lang="en-US" sz="2200" b="1" dirty="0" smtClean="0">
                <a:solidFill>
                  <a:srgbClr val="FFFFFF"/>
                </a:solidFill>
                <a:effectLst>
                  <a:outerShdw blurRad="101600" dist="63500" dir="2700000" algn="tl" rotWithShape="0">
                    <a:prstClr val="black">
                      <a:alpha val="75000"/>
                    </a:prstClr>
                  </a:outerShdw>
                </a:effectLst>
              </a:rPr>
              <a:t>-coulombs/LSB. </a:t>
            </a:r>
            <a:r>
              <a:rPr lang="en-US" sz="2200" b="1" dirty="0">
                <a:solidFill>
                  <a:srgbClr val="FFFFFF"/>
                </a:solidFill>
                <a:effectLst>
                  <a:outerShdw blurRad="101600" dist="63500" dir="2700000" algn="tl" rotWithShape="0">
                    <a:prstClr val="black">
                      <a:alpha val="75000"/>
                    </a:prstClr>
                  </a:outerShdw>
                </a:effectLst>
              </a:rPr>
              <a:t>This is set depending on the strength of the source and the voltage. </a:t>
            </a:r>
            <a:r>
              <a:rPr lang="en-US" sz="2200" b="1" dirty="0" smtClean="0">
                <a:solidFill>
                  <a:srgbClr val="FFFFFF"/>
                </a:solidFill>
                <a:effectLst>
                  <a:outerShdw blurRad="101600" dist="63500" dir="2700000" algn="tl" rotWithShape="0">
                    <a:prstClr val="black">
                      <a:alpha val="75000"/>
                    </a:prstClr>
                  </a:outerShdw>
                </a:effectLst>
              </a:rPr>
              <a:t>The threshold and gate length in part determine the number of counts.  </a:t>
            </a:r>
            <a:endParaRPr lang="en-US" sz="2200" b="1" dirty="0">
              <a:solidFill>
                <a:srgbClr val="FFFFFF"/>
              </a:solidFill>
              <a:effectLst>
                <a:outerShdw blurRad="101600" dist="63500" dir="2700000" algn="tl" rotWithShape="0">
                  <a:prstClr val="black">
                    <a:alpha val="75000"/>
                  </a:prstClr>
                </a:outerShdw>
              </a:effectLst>
            </a:endParaRPr>
          </a:p>
          <a:p>
            <a:endParaRPr lang="en-US" dirty="0"/>
          </a:p>
        </p:txBody>
      </p:sp>
      <p:sp>
        <p:nvSpPr>
          <p:cNvPr id="7" name="TextBox 6"/>
          <p:cNvSpPr txBox="1"/>
          <p:nvPr/>
        </p:nvSpPr>
        <p:spPr>
          <a:xfrm>
            <a:off x="5199501" y="6459263"/>
            <a:ext cx="3493844" cy="230832"/>
          </a:xfrm>
          <a:prstGeom prst="rect">
            <a:avLst/>
          </a:prstGeom>
          <a:noFill/>
        </p:spPr>
        <p:txBody>
          <a:bodyPr wrap="square" rtlCol="0">
            <a:spAutoFit/>
          </a:bodyPr>
          <a:lstStyle/>
          <a:p>
            <a:r>
              <a:rPr lang="en-US" sz="900" dirty="0" smtClean="0"/>
              <a:t>Caen interface on a desktop. Source: Ariel Hasse, </a:t>
            </a:r>
            <a:r>
              <a:rPr lang="en-US" sz="900" dirty="0" err="1" smtClean="0"/>
              <a:t>Hitlin’s</a:t>
            </a:r>
            <a:r>
              <a:rPr lang="en-US" sz="900" dirty="0" smtClean="0"/>
              <a:t> Lab, Caltech </a:t>
            </a:r>
            <a:endParaRPr lang="en-US" sz="900" dirty="0"/>
          </a:p>
        </p:txBody>
      </p:sp>
      <p:sp>
        <p:nvSpPr>
          <p:cNvPr id="8" name="TextBox 7"/>
          <p:cNvSpPr txBox="1"/>
          <p:nvPr/>
        </p:nvSpPr>
        <p:spPr>
          <a:xfrm>
            <a:off x="131113" y="6459263"/>
            <a:ext cx="4883653" cy="230832"/>
          </a:xfrm>
          <a:prstGeom prst="rect">
            <a:avLst/>
          </a:prstGeom>
          <a:noFill/>
        </p:spPr>
        <p:txBody>
          <a:bodyPr wrap="square" rtlCol="0">
            <a:spAutoFit/>
          </a:bodyPr>
          <a:lstStyle/>
          <a:p>
            <a:r>
              <a:rPr lang="en-US" sz="900" dirty="0" smtClean="0"/>
              <a:t>Energy histogram on monitor display. </a:t>
            </a:r>
            <a:r>
              <a:rPr lang="en-US" sz="900" dirty="0"/>
              <a:t>Source: Ariel Hasse, </a:t>
            </a:r>
            <a:r>
              <a:rPr lang="en-US" sz="900" dirty="0" err="1"/>
              <a:t>Hitlin’s</a:t>
            </a:r>
            <a:r>
              <a:rPr lang="en-US" sz="900" dirty="0"/>
              <a:t> Lab, Caltech </a:t>
            </a:r>
          </a:p>
        </p:txBody>
      </p:sp>
    </p:spTree>
    <p:extLst>
      <p:ext uri="{BB962C8B-B14F-4D97-AF65-F5344CB8AC3E}">
        <p14:creationId xmlns:p14="http://schemas.microsoft.com/office/powerpoint/2010/main" val="406456957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857" y="-234125"/>
            <a:ext cx="7581901" cy="1255300"/>
          </a:xfrm>
        </p:spPr>
        <p:txBody>
          <a:bodyPr/>
          <a:lstStyle/>
          <a:p>
            <a:r>
              <a:rPr lang="en-US" sz="5400" dirty="0" smtClean="0"/>
              <a:t>Python Data Analysis</a:t>
            </a:r>
            <a:endParaRPr lang="en-US" sz="5400" dirty="0"/>
          </a:p>
        </p:txBody>
      </p:sp>
      <p:sp>
        <p:nvSpPr>
          <p:cNvPr id="3" name="Content Placeholder 2"/>
          <p:cNvSpPr>
            <a:spLocks noGrp="1"/>
          </p:cNvSpPr>
          <p:nvPr>
            <p:ph idx="1"/>
          </p:nvPr>
        </p:nvSpPr>
        <p:spPr>
          <a:xfrm>
            <a:off x="5472965" y="857535"/>
            <a:ext cx="3746934" cy="3726969"/>
          </a:xfrm>
        </p:spPr>
        <p:txBody>
          <a:bodyPr>
            <a:normAutofit/>
          </a:bodyPr>
          <a:lstStyle/>
          <a:p>
            <a:pPr>
              <a:lnSpc>
                <a:spcPct val="90000"/>
              </a:lnSpc>
            </a:pPr>
            <a:r>
              <a:rPr lang="en-US" dirty="0" smtClean="0"/>
              <a:t>The txt file with the channel and count can graph the desired peaks. Using the optimize function the data is minimized to fit a Gaussian and outputs the parameters. Another function plots the best fit for visual analysis. </a:t>
            </a:r>
          </a:p>
        </p:txBody>
      </p:sp>
      <p:pic>
        <p:nvPicPr>
          <p:cNvPr id="4" name="Picture 3" descr="n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793" y="842766"/>
            <a:ext cx="5207172" cy="3905378"/>
          </a:xfrm>
          <a:prstGeom prst="rect">
            <a:avLst/>
          </a:prstGeom>
          <a:ln>
            <a:noFill/>
          </a:ln>
          <a:effectLst>
            <a:softEdge rad="112500"/>
          </a:effectLst>
        </p:spPr>
      </p:pic>
      <p:sp>
        <p:nvSpPr>
          <p:cNvPr id="5" name="TextBox 4"/>
          <p:cNvSpPr txBox="1"/>
          <p:nvPr/>
        </p:nvSpPr>
        <p:spPr>
          <a:xfrm>
            <a:off x="162427" y="4799992"/>
            <a:ext cx="8981573" cy="2149306"/>
          </a:xfrm>
          <a:prstGeom prst="rect">
            <a:avLst/>
          </a:prstGeom>
          <a:noFill/>
        </p:spPr>
        <p:txBody>
          <a:bodyPr wrap="square" rtlCol="0">
            <a:spAutoFit/>
          </a:bodyPr>
          <a:lstStyle/>
          <a:p>
            <a:pPr marL="403225" lvl="0" indent="-403225">
              <a:lnSpc>
                <a:spcPct val="90000"/>
              </a:lnSpc>
              <a:spcBef>
                <a:spcPts val="2000"/>
              </a:spcBef>
              <a:buBlip>
                <a:blip r:embed="rId3"/>
              </a:buBlip>
            </a:pPr>
            <a:r>
              <a:rPr lang="en-US" sz="2200" b="1" dirty="0">
                <a:solidFill>
                  <a:srgbClr val="FFFFFF"/>
                </a:solidFill>
                <a:effectLst>
                  <a:outerShdw blurRad="101600" dist="63500" dir="2700000" algn="tl" rotWithShape="0">
                    <a:prstClr val="black">
                      <a:alpha val="75000"/>
                    </a:prstClr>
                  </a:outerShdw>
                </a:effectLst>
              </a:rPr>
              <a:t>The </a:t>
            </a:r>
            <a:r>
              <a:rPr lang="en-US" sz="2200" b="1" dirty="0" err="1">
                <a:solidFill>
                  <a:srgbClr val="FFFFFF"/>
                </a:solidFill>
                <a:effectLst>
                  <a:outerShdw blurRad="101600" dist="63500" dir="2700000" algn="tl" rotWithShape="0">
                    <a:prstClr val="black">
                      <a:alpha val="75000"/>
                    </a:prstClr>
                  </a:outerShdw>
                </a:effectLst>
              </a:rPr>
              <a:t>Arduino</a:t>
            </a:r>
            <a:r>
              <a:rPr lang="en-US" sz="2200" b="1" dirty="0">
                <a:solidFill>
                  <a:srgbClr val="FFFFFF"/>
                </a:solidFill>
                <a:effectLst>
                  <a:outerShdw blurRad="101600" dist="63500" dir="2700000" algn="tl" rotWithShape="0">
                    <a:prstClr val="black">
                      <a:alpha val="75000"/>
                    </a:prstClr>
                  </a:outerShdw>
                </a:effectLst>
              </a:rPr>
              <a:t> circuit board and AM2302 sensors record the temperature of the lab every ten minutes. My program can also analyze that data for fluctuations.</a:t>
            </a:r>
          </a:p>
          <a:p>
            <a:pPr marL="403225" lvl="0" indent="-403225">
              <a:lnSpc>
                <a:spcPct val="90000"/>
              </a:lnSpc>
              <a:spcBef>
                <a:spcPts val="2000"/>
              </a:spcBef>
              <a:buBlip>
                <a:blip r:embed="rId3"/>
              </a:buBlip>
            </a:pPr>
            <a:r>
              <a:rPr lang="en-US" sz="2200" b="1" dirty="0">
                <a:solidFill>
                  <a:srgbClr val="FFFFFF"/>
                </a:solidFill>
                <a:effectLst>
                  <a:outerShdw blurRad="101600" dist="63500" dir="2700000" algn="tl" rotWithShape="0">
                    <a:prstClr val="black">
                      <a:alpha val="75000"/>
                    </a:prstClr>
                  </a:outerShdw>
                </a:effectLst>
              </a:rPr>
              <a:t> This pipeline is well documented and publicly accessible and could be used for further experiments. </a:t>
            </a:r>
          </a:p>
          <a:p>
            <a:endParaRPr lang="en-US" dirty="0"/>
          </a:p>
        </p:txBody>
      </p:sp>
      <p:sp>
        <p:nvSpPr>
          <p:cNvPr id="6" name="TextBox 5"/>
          <p:cNvSpPr txBox="1"/>
          <p:nvPr/>
        </p:nvSpPr>
        <p:spPr>
          <a:xfrm rot="5400000">
            <a:off x="-1775407" y="2687425"/>
            <a:ext cx="3890611" cy="230832"/>
          </a:xfrm>
          <a:prstGeom prst="rect">
            <a:avLst/>
          </a:prstGeom>
          <a:noFill/>
        </p:spPr>
        <p:txBody>
          <a:bodyPr wrap="square" rtlCol="0">
            <a:spAutoFit/>
          </a:bodyPr>
          <a:lstStyle/>
          <a:p>
            <a:r>
              <a:rPr lang="en-US" sz="900" dirty="0" smtClean="0"/>
              <a:t>Na 22 Plotted Measured Data. Source: Ariel Hasse, </a:t>
            </a:r>
            <a:r>
              <a:rPr lang="en-US" sz="900" dirty="0" err="1" smtClean="0"/>
              <a:t>Hitlin’s</a:t>
            </a:r>
            <a:r>
              <a:rPr lang="en-US" sz="900" dirty="0" smtClean="0"/>
              <a:t> Lab, Caltech</a:t>
            </a:r>
            <a:endParaRPr lang="en-US" sz="900" dirty="0"/>
          </a:p>
        </p:txBody>
      </p:sp>
      <p:cxnSp>
        <p:nvCxnSpPr>
          <p:cNvPr id="8" name="Straight Arrow Connector 7"/>
          <p:cNvCxnSpPr>
            <a:stCxn id="20" idx="2"/>
          </p:cNvCxnSpPr>
          <p:nvPr/>
        </p:nvCxnSpPr>
        <p:spPr>
          <a:xfrm flipH="1">
            <a:off x="1875314" y="2238819"/>
            <a:ext cx="243645" cy="13941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26" idx="2"/>
          </p:cNvCxnSpPr>
          <p:nvPr/>
        </p:nvCxnSpPr>
        <p:spPr>
          <a:xfrm flipH="1">
            <a:off x="2702225" y="3113616"/>
            <a:ext cx="1107466" cy="9476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535693" y="1654043"/>
            <a:ext cx="1166532" cy="584776"/>
          </a:xfrm>
          <a:prstGeom prst="rect">
            <a:avLst/>
          </a:prstGeom>
          <a:noFill/>
        </p:spPr>
        <p:txBody>
          <a:bodyPr wrap="square" rtlCol="0">
            <a:spAutoFit/>
          </a:bodyPr>
          <a:lstStyle/>
          <a:p>
            <a:r>
              <a:rPr lang="en-US" sz="1600" dirty="0" smtClean="0">
                <a:solidFill>
                  <a:srgbClr val="660066"/>
                </a:solidFill>
              </a:rPr>
              <a:t>First Peak</a:t>
            </a:r>
          </a:p>
          <a:p>
            <a:r>
              <a:rPr lang="en-US" sz="1600" dirty="0" smtClean="0">
                <a:solidFill>
                  <a:srgbClr val="660066"/>
                </a:solidFill>
              </a:rPr>
              <a:t> (511 </a:t>
            </a:r>
            <a:r>
              <a:rPr lang="en-US" sz="1600" dirty="0" err="1" smtClean="0">
                <a:solidFill>
                  <a:srgbClr val="660066"/>
                </a:solidFill>
              </a:rPr>
              <a:t>keV</a:t>
            </a:r>
            <a:r>
              <a:rPr lang="en-US" sz="1600" dirty="0" smtClean="0">
                <a:solidFill>
                  <a:srgbClr val="660066"/>
                </a:solidFill>
              </a:rPr>
              <a:t>)</a:t>
            </a:r>
            <a:endParaRPr lang="en-US" sz="1600" dirty="0">
              <a:solidFill>
                <a:srgbClr val="660066"/>
              </a:solidFill>
            </a:endParaRPr>
          </a:p>
        </p:txBody>
      </p:sp>
      <p:sp>
        <p:nvSpPr>
          <p:cNvPr id="26" name="TextBox 25"/>
          <p:cNvSpPr txBox="1"/>
          <p:nvPr/>
        </p:nvSpPr>
        <p:spPr>
          <a:xfrm>
            <a:off x="2945865" y="2528840"/>
            <a:ext cx="1727652" cy="584776"/>
          </a:xfrm>
          <a:prstGeom prst="rect">
            <a:avLst/>
          </a:prstGeom>
          <a:noFill/>
        </p:spPr>
        <p:txBody>
          <a:bodyPr wrap="square" rtlCol="0">
            <a:spAutoFit/>
          </a:bodyPr>
          <a:lstStyle/>
          <a:p>
            <a:r>
              <a:rPr lang="en-US" sz="1600" dirty="0" smtClean="0">
                <a:solidFill>
                  <a:srgbClr val="660066"/>
                </a:solidFill>
              </a:rPr>
              <a:t>Second Peak</a:t>
            </a:r>
          </a:p>
          <a:p>
            <a:r>
              <a:rPr lang="en-US" sz="1600" dirty="0" smtClean="0">
                <a:solidFill>
                  <a:srgbClr val="660066"/>
                </a:solidFill>
              </a:rPr>
              <a:t>(1274 </a:t>
            </a:r>
            <a:r>
              <a:rPr lang="en-US" sz="1600" dirty="0" err="1" smtClean="0">
                <a:solidFill>
                  <a:srgbClr val="660066"/>
                </a:solidFill>
              </a:rPr>
              <a:t>keV</a:t>
            </a:r>
            <a:r>
              <a:rPr lang="en-US" sz="1600" dirty="0" smtClean="0">
                <a:solidFill>
                  <a:srgbClr val="660066"/>
                </a:solidFill>
              </a:rPr>
              <a:t>)</a:t>
            </a:r>
            <a:endParaRPr lang="en-US" sz="1600" dirty="0">
              <a:solidFill>
                <a:srgbClr val="660066"/>
              </a:solidFill>
            </a:endParaRPr>
          </a:p>
        </p:txBody>
      </p:sp>
    </p:spTree>
    <p:extLst>
      <p:ext uri="{BB962C8B-B14F-4D97-AF65-F5344CB8AC3E}">
        <p14:creationId xmlns:p14="http://schemas.microsoft.com/office/powerpoint/2010/main" val="4495375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Na2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9000"/>
            <a:ext cx="4571999" cy="3429000"/>
          </a:xfrm>
          <a:prstGeom prst="rect">
            <a:avLst/>
          </a:prstGeom>
          <a:ln>
            <a:noFill/>
          </a:ln>
          <a:effectLst>
            <a:softEdge rad="112500"/>
          </a:effectLst>
        </p:spPr>
      </p:pic>
      <p:pic>
        <p:nvPicPr>
          <p:cNvPr id="8" name="Picture 7" descr="Na2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3429000"/>
            <a:ext cx="4572000" cy="3429000"/>
          </a:xfrm>
          <a:prstGeom prst="rect">
            <a:avLst/>
          </a:prstGeom>
          <a:ln>
            <a:noFill/>
          </a:ln>
          <a:effectLst>
            <a:softEdge rad="112500"/>
          </a:effectLst>
        </p:spPr>
      </p:pic>
      <p:pic>
        <p:nvPicPr>
          <p:cNvPr id="9" name="Picture 8" descr="AmBe24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4572000" cy="3429000"/>
          </a:xfrm>
          <a:prstGeom prst="rect">
            <a:avLst/>
          </a:prstGeom>
          <a:ln>
            <a:noFill/>
          </a:ln>
          <a:effectLst>
            <a:softEdge rad="112500"/>
          </a:effectLst>
        </p:spPr>
      </p:pic>
      <p:pic>
        <p:nvPicPr>
          <p:cNvPr id="10" name="Picture 9" descr="Cs13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999" y="0"/>
            <a:ext cx="4572000" cy="3429000"/>
          </a:xfrm>
          <a:prstGeom prst="rect">
            <a:avLst/>
          </a:prstGeom>
          <a:ln>
            <a:noFill/>
          </a:ln>
          <a:effectLst>
            <a:softEdge rad="112500"/>
          </a:effectLst>
        </p:spPr>
      </p:pic>
    </p:spTree>
    <p:extLst>
      <p:ext uri="{BB962C8B-B14F-4D97-AF65-F5344CB8AC3E}">
        <p14:creationId xmlns:p14="http://schemas.microsoft.com/office/powerpoint/2010/main" val="28592218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819" y="-303306"/>
            <a:ext cx="8198418" cy="1162491"/>
          </a:xfrm>
        </p:spPr>
        <p:txBody>
          <a:bodyPr/>
          <a:lstStyle/>
          <a:p>
            <a:r>
              <a:rPr lang="en-US" sz="5400" dirty="0" smtClean="0"/>
              <a:t>Calibrating the Crystal</a:t>
            </a:r>
            <a:endParaRPr lang="en-US" sz="5400" dirty="0"/>
          </a:p>
        </p:txBody>
      </p:sp>
      <p:sp>
        <p:nvSpPr>
          <p:cNvPr id="3" name="Content Placeholder 2"/>
          <p:cNvSpPr>
            <a:spLocks noGrp="1"/>
          </p:cNvSpPr>
          <p:nvPr>
            <p:ph idx="1"/>
          </p:nvPr>
        </p:nvSpPr>
        <p:spPr>
          <a:xfrm>
            <a:off x="5445574" y="689569"/>
            <a:ext cx="3581760" cy="2324432"/>
          </a:xfrm>
        </p:spPr>
        <p:txBody>
          <a:bodyPr>
            <a:normAutofit fontScale="92500" lnSpcReduction="10000"/>
          </a:bodyPr>
          <a:lstStyle/>
          <a:p>
            <a:r>
              <a:rPr lang="en-US" dirty="0" smtClean="0"/>
              <a:t>These values have been experimentally determined and are used to find the conversion between channel and </a:t>
            </a:r>
            <a:r>
              <a:rPr lang="en-US" dirty="0" err="1" smtClean="0"/>
              <a:t>keV</a:t>
            </a:r>
            <a:r>
              <a:rPr lang="en-US" dirty="0" smtClean="0"/>
              <a:t> for the specific PMT and voltage.</a:t>
            </a:r>
          </a:p>
        </p:txBody>
      </p:sp>
      <p:graphicFrame>
        <p:nvGraphicFramePr>
          <p:cNvPr id="4" name="Table 3"/>
          <p:cNvGraphicFramePr>
            <a:graphicFrameLocks noGrp="1"/>
          </p:cNvGraphicFramePr>
          <p:nvPr>
            <p:extLst>
              <p:ext uri="{D42A27DB-BD31-4B8C-83A1-F6EECF244321}">
                <p14:modId xmlns:p14="http://schemas.microsoft.com/office/powerpoint/2010/main" val="2995321412"/>
              </p:ext>
            </p:extLst>
          </p:nvPr>
        </p:nvGraphicFramePr>
        <p:xfrm>
          <a:off x="0" y="4663440"/>
          <a:ext cx="5445572" cy="1097280"/>
        </p:xfrm>
        <a:graphic>
          <a:graphicData uri="http://schemas.openxmlformats.org/drawingml/2006/table">
            <a:tbl>
              <a:tblPr firstRow="1" bandRow="1">
                <a:tableStyleId>{793D81CF-94F2-401A-BA57-92F5A7B2D0C5}</a:tableStyleId>
              </a:tblPr>
              <a:tblGrid>
                <a:gridCol w="927541"/>
                <a:gridCol w="858723"/>
                <a:gridCol w="893134"/>
                <a:gridCol w="970930"/>
                <a:gridCol w="815339"/>
                <a:gridCol w="979905"/>
              </a:tblGrid>
              <a:tr h="519329">
                <a:tc>
                  <a:txBody>
                    <a:bodyPr/>
                    <a:lstStyle/>
                    <a:p>
                      <a:r>
                        <a:rPr lang="en-US" sz="1200" dirty="0" smtClean="0"/>
                        <a:t>Source</a:t>
                      </a:r>
                      <a:endParaRPr lang="en-US" sz="1200" dirty="0"/>
                    </a:p>
                  </a:txBody>
                  <a:tcPr/>
                </a:tc>
                <a:tc>
                  <a:txBody>
                    <a:bodyPr/>
                    <a:lstStyle/>
                    <a:p>
                      <a:r>
                        <a:rPr lang="en-US" sz="1200" dirty="0" smtClean="0"/>
                        <a:t>Cs 137</a:t>
                      </a:r>
                    </a:p>
                  </a:txBody>
                  <a:tcPr/>
                </a:tc>
                <a:tc>
                  <a:txBody>
                    <a:bodyPr/>
                    <a:lstStyle/>
                    <a:p>
                      <a:r>
                        <a:rPr lang="en-US" sz="1200" dirty="0" smtClean="0"/>
                        <a:t>Na 22</a:t>
                      </a:r>
                    </a:p>
                    <a:p>
                      <a:r>
                        <a:rPr lang="en-US" sz="1200" dirty="0" smtClean="0"/>
                        <a:t>First Peak</a:t>
                      </a:r>
                      <a:endParaRPr lang="en-US" sz="1200" dirty="0"/>
                    </a:p>
                  </a:txBody>
                  <a:tcPr/>
                </a:tc>
                <a:tc>
                  <a:txBody>
                    <a:bodyPr/>
                    <a:lstStyle/>
                    <a:p>
                      <a:r>
                        <a:rPr lang="en-US" sz="1200" dirty="0" smtClean="0"/>
                        <a:t>Na 22</a:t>
                      </a:r>
                    </a:p>
                    <a:p>
                      <a:r>
                        <a:rPr lang="en-US" sz="1200" dirty="0" smtClean="0"/>
                        <a:t>Second</a:t>
                      </a:r>
                    </a:p>
                    <a:p>
                      <a:r>
                        <a:rPr lang="en-US" sz="1200" dirty="0" smtClean="0"/>
                        <a:t>Peak</a:t>
                      </a:r>
                      <a:endParaRPr lang="en-US" sz="1200" dirty="0"/>
                    </a:p>
                  </a:txBody>
                  <a:tcPr/>
                </a:tc>
                <a:tc>
                  <a:txBody>
                    <a:bodyPr/>
                    <a:lstStyle/>
                    <a:p>
                      <a:r>
                        <a:rPr lang="en-US" sz="1200" dirty="0" smtClean="0"/>
                        <a:t>Co 60</a:t>
                      </a:r>
                    </a:p>
                    <a:p>
                      <a:r>
                        <a:rPr lang="en-US" sz="1200" dirty="0" smtClean="0"/>
                        <a:t>First Peak</a:t>
                      </a:r>
                      <a:endParaRPr lang="en-US" sz="1200" dirty="0"/>
                    </a:p>
                  </a:txBody>
                  <a:tcPr/>
                </a:tc>
                <a:tc>
                  <a:txBody>
                    <a:bodyPr/>
                    <a:lstStyle/>
                    <a:p>
                      <a:r>
                        <a:rPr lang="en-US" sz="1200" dirty="0" smtClean="0"/>
                        <a:t>Co 60</a:t>
                      </a:r>
                    </a:p>
                    <a:p>
                      <a:r>
                        <a:rPr lang="en-US" sz="1200" dirty="0" smtClean="0"/>
                        <a:t>Second Peak</a:t>
                      </a:r>
                      <a:endParaRPr lang="en-US" sz="1200" dirty="0"/>
                    </a:p>
                  </a:txBody>
                  <a:tcPr/>
                </a:tc>
              </a:tr>
              <a:tr h="370949">
                <a:tc>
                  <a:txBody>
                    <a:bodyPr/>
                    <a:lstStyle/>
                    <a:p>
                      <a:r>
                        <a:rPr lang="en-US" sz="1200" dirty="0" smtClean="0"/>
                        <a:t>Energy </a:t>
                      </a:r>
                    </a:p>
                    <a:p>
                      <a:r>
                        <a:rPr lang="en-US" sz="1200" dirty="0" smtClean="0"/>
                        <a:t>(</a:t>
                      </a:r>
                      <a:r>
                        <a:rPr lang="en-US" sz="1200" dirty="0" err="1" smtClean="0"/>
                        <a:t>keV</a:t>
                      </a:r>
                      <a:r>
                        <a:rPr lang="en-US" sz="1200" dirty="0" smtClean="0"/>
                        <a:t>)</a:t>
                      </a:r>
                      <a:endParaRPr lang="en-US" sz="1200" dirty="0"/>
                    </a:p>
                  </a:txBody>
                  <a:tcPr/>
                </a:tc>
                <a:tc>
                  <a:txBody>
                    <a:bodyPr/>
                    <a:lstStyle/>
                    <a:p>
                      <a:r>
                        <a:rPr lang="en-US" sz="1200" dirty="0" smtClean="0"/>
                        <a:t>662</a:t>
                      </a:r>
                      <a:endParaRPr lang="en-US" sz="1200" dirty="0"/>
                    </a:p>
                  </a:txBody>
                  <a:tcPr/>
                </a:tc>
                <a:tc>
                  <a:txBody>
                    <a:bodyPr/>
                    <a:lstStyle/>
                    <a:p>
                      <a:r>
                        <a:rPr lang="en-US" sz="1200" dirty="0" smtClean="0"/>
                        <a:t>511</a:t>
                      </a:r>
                      <a:endParaRPr lang="en-US" sz="1200" dirty="0"/>
                    </a:p>
                  </a:txBody>
                  <a:tcPr/>
                </a:tc>
                <a:tc>
                  <a:txBody>
                    <a:bodyPr/>
                    <a:lstStyle/>
                    <a:p>
                      <a:r>
                        <a:rPr lang="en-US" sz="1200" dirty="0" smtClean="0"/>
                        <a:t>1274</a:t>
                      </a:r>
                      <a:endParaRPr lang="en-US" sz="1200" dirty="0"/>
                    </a:p>
                  </a:txBody>
                  <a:tcPr/>
                </a:tc>
                <a:tc>
                  <a:txBody>
                    <a:bodyPr/>
                    <a:lstStyle/>
                    <a:p>
                      <a:r>
                        <a:rPr lang="en-US" sz="1200" dirty="0" smtClean="0"/>
                        <a:t>1170</a:t>
                      </a:r>
                      <a:endParaRPr lang="en-US" sz="1200" dirty="0"/>
                    </a:p>
                  </a:txBody>
                  <a:tcPr/>
                </a:tc>
                <a:tc>
                  <a:txBody>
                    <a:bodyPr/>
                    <a:lstStyle/>
                    <a:p>
                      <a:r>
                        <a:rPr lang="en-US" sz="1200" dirty="0" smtClean="0"/>
                        <a:t>1330</a:t>
                      </a:r>
                      <a:endParaRPr lang="en-US" sz="1200"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574531449"/>
              </p:ext>
            </p:extLst>
          </p:nvPr>
        </p:nvGraphicFramePr>
        <p:xfrm>
          <a:off x="0" y="5760720"/>
          <a:ext cx="5445573" cy="1097280"/>
        </p:xfrm>
        <a:graphic>
          <a:graphicData uri="http://schemas.openxmlformats.org/drawingml/2006/table">
            <a:tbl>
              <a:tblPr firstRow="1" bandRow="1">
                <a:tableStyleId>{793D81CF-94F2-401A-BA57-92F5A7B2D0C5}</a:tableStyleId>
              </a:tblPr>
              <a:tblGrid>
                <a:gridCol w="825149"/>
                <a:gridCol w="976261"/>
                <a:gridCol w="790373"/>
                <a:gridCol w="951264"/>
                <a:gridCol w="926555"/>
                <a:gridCol w="975971"/>
              </a:tblGrid>
              <a:tr h="567649">
                <a:tc>
                  <a:txBody>
                    <a:bodyPr/>
                    <a:lstStyle/>
                    <a:p>
                      <a:r>
                        <a:rPr lang="en-US" sz="1200" dirty="0" smtClean="0"/>
                        <a:t>Source</a:t>
                      </a:r>
                      <a:endParaRPr lang="en-US" sz="1200" dirty="0"/>
                    </a:p>
                  </a:txBody>
                  <a:tcPr/>
                </a:tc>
                <a:tc>
                  <a:txBody>
                    <a:bodyPr/>
                    <a:lstStyle/>
                    <a:p>
                      <a:r>
                        <a:rPr lang="en-US" sz="1200" dirty="0" err="1" smtClean="0"/>
                        <a:t>AmBe</a:t>
                      </a:r>
                      <a:r>
                        <a:rPr lang="en-US" sz="1200" dirty="0" smtClean="0"/>
                        <a:t> 241</a:t>
                      </a:r>
                      <a:endParaRPr lang="en-US" sz="1200" dirty="0"/>
                    </a:p>
                  </a:txBody>
                  <a:tcPr/>
                </a:tc>
                <a:tc>
                  <a:txBody>
                    <a:bodyPr/>
                    <a:lstStyle/>
                    <a:p>
                      <a:r>
                        <a:rPr lang="en-US" sz="1200" dirty="0" smtClean="0"/>
                        <a:t>Ra 226</a:t>
                      </a:r>
                    </a:p>
                    <a:p>
                      <a:r>
                        <a:rPr lang="en-US" sz="1200" dirty="0" smtClean="0"/>
                        <a:t>First Peak</a:t>
                      </a:r>
                      <a:endParaRPr lang="en-US" sz="1200" dirty="0"/>
                    </a:p>
                  </a:txBody>
                  <a:tcPr/>
                </a:tc>
                <a:tc>
                  <a:txBody>
                    <a:bodyPr/>
                    <a:lstStyle/>
                    <a:p>
                      <a:r>
                        <a:rPr lang="en-US" sz="1200" dirty="0" smtClean="0"/>
                        <a:t>Ra 226</a:t>
                      </a:r>
                    </a:p>
                    <a:p>
                      <a:r>
                        <a:rPr lang="en-US" sz="1200" dirty="0" smtClean="0"/>
                        <a:t>Second</a:t>
                      </a:r>
                    </a:p>
                    <a:p>
                      <a:r>
                        <a:rPr lang="en-US" sz="1200" dirty="0" smtClean="0"/>
                        <a:t>Peak</a:t>
                      </a:r>
                      <a:endParaRPr lang="en-US" sz="1200" dirty="0"/>
                    </a:p>
                  </a:txBody>
                  <a:tcPr/>
                </a:tc>
                <a:tc>
                  <a:txBody>
                    <a:bodyPr/>
                    <a:lstStyle/>
                    <a:p>
                      <a:r>
                        <a:rPr lang="en-US" sz="1200" dirty="0" smtClean="0"/>
                        <a:t>Ra 226 </a:t>
                      </a:r>
                    </a:p>
                    <a:p>
                      <a:r>
                        <a:rPr lang="en-US" sz="1200" dirty="0" smtClean="0"/>
                        <a:t>Third</a:t>
                      </a:r>
                      <a:r>
                        <a:rPr lang="en-US" sz="1200" baseline="0" dirty="0" smtClean="0"/>
                        <a:t> Peak</a:t>
                      </a:r>
                      <a:endParaRPr lang="en-US" sz="1200" dirty="0"/>
                    </a:p>
                  </a:txBody>
                  <a:tcPr/>
                </a:tc>
                <a:tc>
                  <a:txBody>
                    <a:bodyPr/>
                    <a:lstStyle/>
                    <a:p>
                      <a:r>
                        <a:rPr lang="en-US" sz="1200" dirty="0" smtClean="0"/>
                        <a:t>Ra 226</a:t>
                      </a:r>
                    </a:p>
                    <a:p>
                      <a:r>
                        <a:rPr lang="en-US" sz="1200" dirty="0" smtClean="0"/>
                        <a:t>Fourth Peak</a:t>
                      </a:r>
                      <a:endParaRPr lang="en-US" sz="1200" dirty="0"/>
                    </a:p>
                  </a:txBody>
                  <a:tcPr/>
                </a:tc>
              </a:tr>
              <a:tr h="322794">
                <a:tc>
                  <a:txBody>
                    <a:bodyPr/>
                    <a:lstStyle/>
                    <a:p>
                      <a:r>
                        <a:rPr lang="en-US" sz="1200" dirty="0" smtClean="0"/>
                        <a:t>Energy</a:t>
                      </a:r>
                    </a:p>
                    <a:p>
                      <a:r>
                        <a:rPr lang="en-US" sz="1200" dirty="0" smtClean="0"/>
                        <a:t>(</a:t>
                      </a:r>
                      <a:r>
                        <a:rPr lang="en-US" sz="1200" dirty="0" err="1" smtClean="0"/>
                        <a:t>keV</a:t>
                      </a:r>
                      <a:r>
                        <a:rPr lang="en-US" sz="1200" dirty="0" smtClean="0"/>
                        <a:t>)</a:t>
                      </a:r>
                      <a:endParaRPr lang="en-US" sz="1200" dirty="0"/>
                    </a:p>
                  </a:txBody>
                  <a:tcPr/>
                </a:tc>
                <a:tc>
                  <a:txBody>
                    <a:bodyPr/>
                    <a:lstStyle/>
                    <a:p>
                      <a:r>
                        <a:rPr lang="en-US" sz="1200" dirty="0" smtClean="0"/>
                        <a:t>59</a:t>
                      </a:r>
                      <a:endParaRPr lang="en-US" sz="1200" dirty="0"/>
                    </a:p>
                  </a:txBody>
                  <a:tcPr/>
                </a:tc>
                <a:tc>
                  <a:txBody>
                    <a:bodyPr/>
                    <a:lstStyle/>
                    <a:p>
                      <a:r>
                        <a:rPr lang="en-US" sz="1200" dirty="0" smtClean="0"/>
                        <a:t>4800</a:t>
                      </a:r>
                      <a:endParaRPr lang="en-US" sz="1200" dirty="0"/>
                    </a:p>
                  </a:txBody>
                  <a:tcPr/>
                </a:tc>
                <a:tc>
                  <a:txBody>
                    <a:bodyPr/>
                    <a:lstStyle/>
                    <a:p>
                      <a:r>
                        <a:rPr lang="en-US" sz="1200" dirty="0" smtClean="0"/>
                        <a:t>5500</a:t>
                      </a:r>
                      <a:endParaRPr lang="en-US" sz="1200" dirty="0"/>
                    </a:p>
                  </a:txBody>
                  <a:tcPr/>
                </a:tc>
                <a:tc>
                  <a:txBody>
                    <a:bodyPr/>
                    <a:lstStyle/>
                    <a:p>
                      <a:r>
                        <a:rPr lang="en-US" sz="1200" dirty="0" smtClean="0"/>
                        <a:t>6000</a:t>
                      </a:r>
                      <a:endParaRPr lang="en-US" sz="1200" dirty="0"/>
                    </a:p>
                  </a:txBody>
                  <a:tcPr/>
                </a:tc>
                <a:tc>
                  <a:txBody>
                    <a:bodyPr/>
                    <a:lstStyle/>
                    <a:p>
                      <a:r>
                        <a:rPr lang="en-US" sz="1200" dirty="0" smtClean="0"/>
                        <a:t>7700</a:t>
                      </a:r>
                      <a:endParaRPr lang="en-US" sz="1200" dirty="0"/>
                    </a:p>
                  </a:txBody>
                  <a:tcPr/>
                </a:tc>
              </a:tr>
            </a:tbl>
          </a:graphicData>
        </a:graphic>
      </p:graphicFrame>
      <p:sp>
        <p:nvSpPr>
          <p:cNvPr id="8" name="TextBox 7"/>
          <p:cNvSpPr txBox="1"/>
          <p:nvPr/>
        </p:nvSpPr>
        <p:spPr>
          <a:xfrm>
            <a:off x="5445572" y="2993245"/>
            <a:ext cx="3581762" cy="1723549"/>
          </a:xfrm>
          <a:prstGeom prst="rect">
            <a:avLst/>
          </a:prstGeom>
          <a:noFill/>
        </p:spPr>
        <p:txBody>
          <a:bodyPr wrap="square" rtlCol="0">
            <a:spAutoFit/>
          </a:bodyPr>
          <a:lstStyle/>
          <a:p>
            <a:pPr marL="403225" lvl="0" indent="-403225">
              <a:spcBef>
                <a:spcPts val="2000"/>
              </a:spcBef>
              <a:buBlip>
                <a:blip r:embed="rId2"/>
              </a:buBlip>
            </a:pPr>
            <a:r>
              <a:rPr lang="en-US" sz="2200" b="1" dirty="0">
                <a:solidFill>
                  <a:srgbClr val="FFFFFF"/>
                </a:solidFill>
                <a:effectLst>
                  <a:outerShdw blurRad="101600" dist="63500" dir="2700000" algn="tl" rotWithShape="0">
                    <a:prstClr val="black">
                      <a:alpha val="75000"/>
                    </a:prstClr>
                  </a:outerShdw>
                </a:effectLst>
              </a:rPr>
              <a:t>Thus far this has been done for the UV Extended Full spectrum PMT at 1400 volts. </a:t>
            </a:r>
          </a:p>
          <a:p>
            <a:endParaRPr lang="en-US" dirty="0"/>
          </a:p>
        </p:txBody>
      </p:sp>
      <p:sp>
        <p:nvSpPr>
          <p:cNvPr id="9" name="TextBox 8"/>
          <p:cNvSpPr txBox="1"/>
          <p:nvPr/>
        </p:nvSpPr>
        <p:spPr>
          <a:xfrm>
            <a:off x="5445572" y="4747555"/>
            <a:ext cx="3581762" cy="1723549"/>
          </a:xfrm>
          <a:prstGeom prst="rect">
            <a:avLst/>
          </a:prstGeom>
          <a:noFill/>
        </p:spPr>
        <p:txBody>
          <a:bodyPr wrap="square" rtlCol="0">
            <a:spAutoFit/>
          </a:bodyPr>
          <a:lstStyle/>
          <a:p>
            <a:pPr marL="403225" lvl="0" indent="-403225">
              <a:spcBef>
                <a:spcPts val="2000"/>
              </a:spcBef>
              <a:buBlip>
                <a:blip r:embed="rId2"/>
              </a:buBlip>
            </a:pPr>
            <a:r>
              <a:rPr lang="en-US" sz="2200" b="1" dirty="0">
                <a:solidFill>
                  <a:srgbClr val="FFFFFF"/>
                </a:solidFill>
                <a:effectLst>
                  <a:outerShdw blurRad="101600" dist="63500" dir="2700000" algn="tl" rotWithShape="0">
                    <a:prstClr val="black">
                      <a:alpha val="75000"/>
                    </a:prstClr>
                  </a:outerShdw>
                </a:effectLst>
              </a:rPr>
              <a:t>We only use the gamma and electron sources for this factor since they are decays of similar mass. </a:t>
            </a:r>
          </a:p>
          <a:p>
            <a:endParaRPr lang="en-US" dirty="0"/>
          </a:p>
        </p:txBody>
      </p:sp>
      <p:sp>
        <p:nvSpPr>
          <p:cNvPr id="10" name="TextBox 9"/>
          <p:cNvSpPr txBox="1"/>
          <p:nvPr/>
        </p:nvSpPr>
        <p:spPr>
          <a:xfrm rot="5400000">
            <a:off x="-1741221" y="2625303"/>
            <a:ext cx="3813650" cy="369332"/>
          </a:xfrm>
          <a:prstGeom prst="rect">
            <a:avLst/>
          </a:prstGeom>
          <a:noFill/>
        </p:spPr>
        <p:txBody>
          <a:bodyPr wrap="square" rtlCol="0">
            <a:spAutoFit/>
          </a:bodyPr>
          <a:lstStyle/>
          <a:p>
            <a:r>
              <a:rPr lang="en-US" sz="900" dirty="0" smtClean="0"/>
              <a:t>Conversion Factor for light mass particles. Source: Ariel Hasse, </a:t>
            </a:r>
            <a:r>
              <a:rPr lang="en-US" sz="900" dirty="0" err="1" smtClean="0"/>
              <a:t>Hitlin’s</a:t>
            </a:r>
            <a:r>
              <a:rPr lang="en-US" sz="900" dirty="0" smtClean="0"/>
              <a:t> Lab, Caltech</a:t>
            </a:r>
            <a:endParaRPr lang="en-US" sz="900" dirty="0"/>
          </a:p>
        </p:txBody>
      </p:sp>
      <p:sp>
        <p:nvSpPr>
          <p:cNvPr id="11" name="TextBox 10"/>
          <p:cNvSpPr txBox="1"/>
          <p:nvPr/>
        </p:nvSpPr>
        <p:spPr>
          <a:xfrm>
            <a:off x="5445574" y="6471104"/>
            <a:ext cx="2208455" cy="369332"/>
          </a:xfrm>
          <a:prstGeom prst="rect">
            <a:avLst/>
          </a:prstGeom>
          <a:noFill/>
        </p:spPr>
        <p:txBody>
          <a:bodyPr wrap="square" rtlCol="0">
            <a:spAutoFit/>
          </a:bodyPr>
          <a:lstStyle/>
          <a:p>
            <a:r>
              <a:rPr lang="en-US" sz="900" dirty="0" smtClean="0"/>
              <a:t>Known Energy Values. Source: See Reference Slide</a:t>
            </a:r>
            <a:endParaRPr lang="en-US" sz="900" dirty="0"/>
          </a:p>
        </p:txBody>
      </p:sp>
      <p:pic>
        <p:nvPicPr>
          <p:cNvPr id="7" name="Picture 6" descr="ChantokeV.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66" y="675309"/>
            <a:ext cx="5317508" cy="3988131"/>
          </a:xfrm>
          <a:prstGeom prst="rect">
            <a:avLst/>
          </a:prstGeom>
          <a:ln>
            <a:noFill/>
          </a:ln>
          <a:effectLst>
            <a:softEdge rad="112500"/>
          </a:effectLst>
        </p:spPr>
      </p:pic>
    </p:spTree>
    <p:extLst>
      <p:ext uri="{BB962C8B-B14F-4D97-AF65-F5344CB8AC3E}">
        <p14:creationId xmlns:p14="http://schemas.microsoft.com/office/powerpoint/2010/main" val="65236856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114" y="0"/>
            <a:ext cx="4354225" cy="1265869"/>
          </a:xfrm>
        </p:spPr>
        <p:txBody>
          <a:bodyPr/>
          <a:lstStyle/>
          <a:p>
            <a:pPr algn="l"/>
            <a:r>
              <a:rPr lang="en-US" sz="5400" dirty="0" smtClean="0"/>
              <a:t>Quenching Factor</a:t>
            </a:r>
            <a:endParaRPr lang="en-US" sz="5400" dirty="0"/>
          </a:p>
        </p:txBody>
      </p:sp>
      <p:sp>
        <p:nvSpPr>
          <p:cNvPr id="3" name="Content Placeholder 2"/>
          <p:cNvSpPr>
            <a:spLocks noGrp="1"/>
          </p:cNvSpPr>
          <p:nvPr>
            <p:ph idx="1"/>
          </p:nvPr>
        </p:nvSpPr>
        <p:spPr>
          <a:xfrm>
            <a:off x="4899965" y="3973916"/>
            <a:ext cx="3750627" cy="2966291"/>
          </a:xfrm>
        </p:spPr>
        <p:txBody>
          <a:bodyPr>
            <a:normAutofit fontScale="92500"/>
          </a:bodyPr>
          <a:lstStyle/>
          <a:p>
            <a:r>
              <a:rPr lang="en-US" dirty="0" smtClean="0"/>
              <a:t>The Quenching Factor for this PMT at this voltage with the Barium Fluoride crystal is shown as a linear function. It is predictable as a function of energy decay for alpha particles</a:t>
            </a:r>
          </a:p>
        </p:txBody>
      </p:sp>
      <p:sp>
        <p:nvSpPr>
          <p:cNvPr id="5" name="TextBox 4"/>
          <p:cNvSpPr txBox="1"/>
          <p:nvPr/>
        </p:nvSpPr>
        <p:spPr>
          <a:xfrm>
            <a:off x="0" y="1524298"/>
            <a:ext cx="3534429" cy="1785104"/>
          </a:xfrm>
          <a:prstGeom prst="rect">
            <a:avLst/>
          </a:prstGeom>
          <a:noFill/>
        </p:spPr>
        <p:txBody>
          <a:bodyPr wrap="square" rtlCol="0">
            <a:spAutoFit/>
          </a:bodyPr>
          <a:lstStyle/>
          <a:p>
            <a:pPr marL="403225" lvl="0" indent="-403225">
              <a:spcBef>
                <a:spcPts val="2000"/>
              </a:spcBef>
              <a:buBlip>
                <a:blip r:embed="rId2"/>
              </a:buBlip>
            </a:pPr>
            <a:r>
              <a:rPr lang="en-US" sz="2200" b="1" dirty="0">
                <a:solidFill>
                  <a:srgbClr val="FFFFFF"/>
                </a:solidFill>
                <a:effectLst>
                  <a:outerShdw blurRad="101600" dist="63500" dir="2700000" algn="tl" rotWithShape="0">
                    <a:prstClr val="black">
                      <a:alpha val="75000"/>
                    </a:prstClr>
                  </a:outerShdw>
                </a:effectLst>
              </a:rPr>
              <a:t>Recall the four Radium peaks are 4800, 5500, 6000, and 7700 </a:t>
            </a:r>
            <a:r>
              <a:rPr lang="en-US" sz="2200" b="1" dirty="0" err="1" smtClean="0">
                <a:solidFill>
                  <a:srgbClr val="FFFFFF"/>
                </a:solidFill>
                <a:effectLst>
                  <a:outerShdw blurRad="101600" dist="63500" dir="2700000" algn="tl" rotWithShape="0">
                    <a:prstClr val="black">
                      <a:alpha val="75000"/>
                    </a:prstClr>
                  </a:outerShdw>
                </a:effectLst>
              </a:rPr>
              <a:t>keV</a:t>
            </a:r>
            <a:r>
              <a:rPr lang="en-US" sz="2200" b="1" dirty="0" smtClean="0">
                <a:solidFill>
                  <a:srgbClr val="FFFFFF"/>
                </a:solidFill>
                <a:effectLst>
                  <a:outerShdw blurRad="101600" dist="63500" dir="2700000" algn="tl" rotWithShape="0">
                    <a:prstClr val="black">
                      <a:alpha val="75000"/>
                    </a:prstClr>
                  </a:outerShdw>
                </a:effectLst>
              </a:rPr>
              <a:t>. The first three are fitted below.</a:t>
            </a:r>
            <a:endParaRPr lang="en-US" sz="2200" b="1" dirty="0">
              <a:solidFill>
                <a:srgbClr val="FFFFFF"/>
              </a:solidFill>
              <a:effectLst>
                <a:outerShdw blurRad="101600" dist="63500" dir="2700000" algn="tl" rotWithShape="0">
                  <a:prstClr val="black">
                    <a:alpha val="75000"/>
                  </a:prstClr>
                </a:outerShdw>
              </a:effectLst>
            </a:endParaRPr>
          </a:p>
        </p:txBody>
      </p:sp>
      <p:sp>
        <p:nvSpPr>
          <p:cNvPr id="6" name="TextBox 5"/>
          <p:cNvSpPr txBox="1"/>
          <p:nvPr/>
        </p:nvSpPr>
        <p:spPr>
          <a:xfrm>
            <a:off x="4791456" y="3604584"/>
            <a:ext cx="6701649" cy="369332"/>
          </a:xfrm>
          <a:prstGeom prst="rect">
            <a:avLst/>
          </a:prstGeom>
          <a:noFill/>
        </p:spPr>
        <p:txBody>
          <a:bodyPr wrap="square" rtlCol="0">
            <a:spAutoFit/>
          </a:bodyPr>
          <a:lstStyle/>
          <a:p>
            <a:r>
              <a:rPr lang="en-US" dirty="0" smtClean="0"/>
              <a:t>Quenching Factors: [3.83, 3.68, 3.49, 3.16]</a:t>
            </a:r>
            <a:endParaRPr lang="en-US" dirty="0"/>
          </a:p>
        </p:txBody>
      </p:sp>
      <p:sp>
        <p:nvSpPr>
          <p:cNvPr id="7" name="TextBox 6"/>
          <p:cNvSpPr txBox="1"/>
          <p:nvPr/>
        </p:nvSpPr>
        <p:spPr>
          <a:xfrm>
            <a:off x="4769339" y="6488668"/>
            <a:ext cx="4374661" cy="369332"/>
          </a:xfrm>
          <a:prstGeom prst="rect">
            <a:avLst/>
          </a:prstGeom>
          <a:noFill/>
        </p:spPr>
        <p:txBody>
          <a:bodyPr wrap="square" rtlCol="0">
            <a:spAutoFit/>
          </a:bodyPr>
          <a:lstStyle/>
          <a:p>
            <a:r>
              <a:rPr lang="en-US" sz="900" dirty="0" smtClean="0"/>
              <a:t>Radium 226 Quenching Factor (above) and Gaussian Fits (below). Source: Ariel Hasse, </a:t>
            </a:r>
            <a:r>
              <a:rPr lang="en-US" sz="900" dirty="0" err="1" smtClean="0"/>
              <a:t>Hitlin’s</a:t>
            </a:r>
            <a:r>
              <a:rPr lang="en-US" sz="900" dirty="0" smtClean="0"/>
              <a:t> Lab, Caltech</a:t>
            </a:r>
            <a:endParaRPr lang="en-US" sz="900" dirty="0"/>
          </a:p>
        </p:txBody>
      </p:sp>
      <p:pic>
        <p:nvPicPr>
          <p:cNvPr id="8" name="Picture 7" descr="Ra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64408"/>
            <a:ext cx="4791456" cy="3593592"/>
          </a:xfrm>
          <a:prstGeom prst="rect">
            <a:avLst/>
          </a:prstGeom>
          <a:ln>
            <a:noFill/>
          </a:ln>
          <a:effectLst>
            <a:softEdge rad="112500"/>
          </a:effectLst>
        </p:spPr>
      </p:pic>
      <p:pic>
        <p:nvPicPr>
          <p:cNvPr id="9" name="Picture 8" descr="QuenchingFacto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888" y="0"/>
            <a:ext cx="4806112" cy="3604584"/>
          </a:xfrm>
          <a:prstGeom prst="rect">
            <a:avLst/>
          </a:prstGeom>
          <a:ln>
            <a:noFill/>
          </a:ln>
          <a:effectLst>
            <a:softEdge rad="112500"/>
          </a:effectLst>
        </p:spPr>
      </p:pic>
    </p:spTree>
    <p:extLst>
      <p:ext uri="{BB962C8B-B14F-4D97-AF65-F5344CB8AC3E}">
        <p14:creationId xmlns:p14="http://schemas.microsoft.com/office/powerpoint/2010/main" val="3560301093"/>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bit">
  <a:themeElements>
    <a:clrScheme name="Orbit">
      <a:dk1>
        <a:srgbClr val="000000"/>
      </a:dk1>
      <a:lt1>
        <a:srgbClr val="FFFFFF"/>
      </a:lt1>
      <a:dk2>
        <a:srgbClr val="7C9BA5"/>
      </a:dk2>
      <a:lt2>
        <a:srgbClr val="C1D0CA"/>
      </a:lt2>
      <a:accent1>
        <a:srgbClr val="F2D908"/>
      </a:accent1>
      <a:accent2>
        <a:srgbClr val="9DE61E"/>
      </a:accent2>
      <a:accent3>
        <a:srgbClr val="0D8BE6"/>
      </a:accent3>
      <a:accent4>
        <a:srgbClr val="C61B1B"/>
      </a:accent4>
      <a:accent5>
        <a:srgbClr val="E26F08"/>
      </a:accent5>
      <a:accent6>
        <a:srgbClr val="8D35D1"/>
      </a:accent6>
      <a:hlink>
        <a:srgbClr val="ECBF0B"/>
      </a:hlink>
      <a:folHlink>
        <a:srgbClr val="F4E5A8"/>
      </a:folHlink>
    </a:clrScheme>
    <a:fontScheme name="Orbit">
      <a:majorFont>
        <a:latin typeface="Candara"/>
        <a:ea typeface=""/>
        <a:cs typeface=""/>
        <a:font script="Jpan" typeface="ＭＳ Ｐゴシック"/>
        <a:font script="Hans" typeface="宋体"/>
        <a:font script="Hant" typeface="新細明體"/>
      </a:majorFont>
      <a:minorFont>
        <a:latin typeface="Candara"/>
        <a:ea typeface=""/>
        <a:cs typeface=""/>
        <a:font script="Jpan" typeface="ＭＳ Ｐゴシック"/>
        <a:font script="Hans" typeface="宋体"/>
        <a:font script="Hant" typeface="新細明體"/>
      </a:minorFont>
    </a:fontScheme>
    <a:fmtScheme name="Orbit">
      <a:fillStyleLst>
        <a:solidFill>
          <a:schemeClr val="phClr"/>
        </a:solidFill>
        <a:solidFill>
          <a:schemeClr val="phClr">
            <a:shade val="80000"/>
          </a:schemeClr>
        </a:solidFill>
        <a:gradFill rotWithShape="1">
          <a:gsLst>
            <a:gs pos="0">
              <a:schemeClr val="phClr">
                <a:shade val="30000"/>
                <a:satMod val="100000"/>
              </a:schemeClr>
            </a:gs>
            <a:gs pos="80000">
              <a:schemeClr val="phClr">
                <a:shade val="90000"/>
                <a:satMod val="100000"/>
              </a:schemeClr>
            </a:gs>
            <a:gs pos="100000">
              <a:schemeClr val="phClr">
                <a:tint val="90000"/>
                <a:shade val="100000"/>
                <a:satMod val="150000"/>
              </a:schemeClr>
            </a:gs>
          </a:gsLst>
          <a:lin ang="16200000" scaled="0"/>
        </a:gradFill>
      </a:fillStyleLst>
      <a:lnStyleLst>
        <a:ln w="12700" cap="flat" cmpd="sng" algn="ctr">
          <a:solidFill>
            <a:schemeClr val="phClr">
              <a:shade val="95000"/>
              <a:satMod val="105000"/>
            </a:schemeClr>
          </a:solidFill>
          <a:prstDash val="solid"/>
        </a:ln>
        <a:ln w="31750" cap="flat" cmpd="sng" algn="ctr">
          <a:solidFill>
            <a:schemeClr val="phClr">
              <a:shade val="90000"/>
            </a:schemeClr>
          </a:solidFill>
          <a:prstDash val="solid"/>
        </a:ln>
        <a:ln w="76200" cap="flat" cmpd="sng" algn="ctr">
          <a:solidFill>
            <a:schemeClr val="phClr"/>
          </a:solidFill>
          <a:prstDash val="solid"/>
        </a:ln>
      </a:lnStyleLst>
      <a:effectStyleLst>
        <a:effectStyle>
          <a:effectLst/>
        </a:effectStyle>
        <a:effectStyle>
          <a:effectLst>
            <a:outerShdw blurRad="228600" dist="38100" dir="5400000" sx="104000" sy="104000" algn="ctr" rotWithShape="0">
              <a:srgbClr val="000000">
                <a:alpha val="80000"/>
              </a:srgbClr>
            </a:outerShdw>
          </a:effectLst>
        </a:effectStyle>
        <a:effectStyle>
          <a:effectLst>
            <a:outerShdw blurRad="317500" dist="381000" dir="5400000" sx="90000" sy="20000" rotWithShape="0">
              <a:srgbClr val="000000">
                <a:alpha val="40000"/>
              </a:srgbClr>
            </a:outerShdw>
          </a:effectLst>
          <a:scene3d>
            <a:camera prst="orthographicFront">
              <a:rot lat="0" lon="0" rev="0"/>
            </a:camera>
            <a:lightRig rig="balanced" dir="t"/>
          </a:scene3d>
          <a:sp3d prstMaterial="metal">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lin ang="5400000" scaled="0"/>
        </a:gradFill>
        <a:blipFill rotWithShape="1">
          <a:blip xmlns:r="http://schemas.openxmlformats.org/officeDocument/2006/relationships" r:embed="rId1">
            <a:duotone>
              <a:schemeClr val="phClr">
                <a:shade val="1000"/>
                <a:lumMod val="80000"/>
              </a:schemeClr>
              <a:schemeClr val="phClr">
                <a:satMod val="360000"/>
                <a:lumMod val="14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Orbit.thmx</Template>
  <TotalTime>10179</TotalTime>
  <Words>1281</Words>
  <Application>Microsoft Macintosh PowerPoint</Application>
  <PresentationFormat>On-screen Show (4:3)</PresentationFormat>
  <Paragraphs>136</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Orbit</vt:lpstr>
      <vt:lpstr>Measurement of the Quenching Factor for Barium Fluoride Crystals </vt:lpstr>
      <vt:lpstr>Scintillation and Crystals</vt:lpstr>
      <vt:lpstr>Quenching Factor</vt:lpstr>
      <vt:lpstr>Experimental Configuration</vt:lpstr>
      <vt:lpstr>Data Collection</vt:lpstr>
      <vt:lpstr>Python Data Analysis</vt:lpstr>
      <vt:lpstr>PowerPoint Presentation</vt:lpstr>
      <vt:lpstr>Calibrating the Crystal</vt:lpstr>
      <vt:lpstr>Quenching Factor</vt:lpstr>
      <vt:lpstr>PowerPoint Presentation</vt:lpstr>
      <vt:lpstr>Final Quenching Factor</vt:lpstr>
      <vt:lpstr>Ongoing Research</vt:lpstr>
      <vt:lpstr>References</vt:lpstr>
      <vt:lpstr>Acknowledgements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Quenching Factor for Barium Flouride Crystals</dc:title>
  <dc:creator>Ariel Hasse</dc:creator>
  <cp:lastModifiedBy>Ariel Hasse</cp:lastModifiedBy>
  <cp:revision>54</cp:revision>
  <dcterms:created xsi:type="dcterms:W3CDTF">2016-08-10T18:09:00Z</dcterms:created>
  <dcterms:modified xsi:type="dcterms:W3CDTF">2016-09-09T16:41:59Z</dcterms:modified>
</cp:coreProperties>
</file>